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custom.xml" ContentType="application/vnd.openxmlformats-officedocument.custom-properties+xml"/>
  <Override PartName="/docProps/app.xml" ContentType="application/vnd.openxmlformats-officedocument.extended-properties+xml"/>
  <Override PartName="/ppt/_rels/presentation.xml.rels" ContentType="application/vnd.openxmlformats-package.relationships+xml"/>
  <Override PartName="/ppt/presentation.xml" ContentType="application/vnd.openxmlformats-officedocument.presentationml.presentation.main+xml"/>
  <Override PartName="/ppt/notesSlides/notesSlide1.xml" ContentType="application/vnd.openxmlformats-officedocument.presentationml.notesSlide+xml"/>
  <Override PartName="/ppt/notesSlides/notesSlide54.xml" ContentType="application/vnd.openxmlformats-officedocument.presentationml.notesSlide+xml"/>
  <Override PartName="/ppt/notesSlides/notesSlide12.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_rels/notesSlide67.xml.rels" ContentType="application/vnd.openxmlformats-package.relationships+xml"/>
  <Override PartName="/ppt/notesSlides/_rels/notesSlide60.xml.rels" ContentType="application/vnd.openxmlformats-package.relationships+xml"/>
  <Override PartName="/ppt/notesSlides/_rels/notesSlide55.xml.rels" ContentType="application/vnd.openxmlformats-package.relationships+xml"/>
  <Override PartName="/ppt/notesSlides/_rels/notesSlide53.xml.rels" ContentType="application/vnd.openxmlformats-package.relationships+xml"/>
  <Override PartName="/ppt/notesSlides/_rels/notesSlide52.xml.rels" ContentType="application/vnd.openxmlformats-package.relationships+xml"/>
  <Override PartName="/ppt/notesSlides/_rels/notesSlide51.xml.rels" ContentType="application/vnd.openxmlformats-package.relationships+xml"/>
  <Override PartName="/ppt/notesSlides/_rels/notesSlide12.xml.rels" ContentType="application/vnd.openxmlformats-package.relationships+xml"/>
  <Override PartName="/ppt/notesSlides/_rels/notesSlide54.xml.rels" ContentType="application/vnd.openxmlformats-package.relationships+xml"/>
  <Override PartName="/ppt/notesSlides/_rels/notesSlide1.xml.rels" ContentType="application/vnd.openxmlformats-package.relationships+xml"/>
  <Override PartName="/ppt/notesSlides/notesSlide55.xml" ContentType="application/vnd.openxmlformats-officedocument.presentationml.notesSlide+xml"/>
  <Override PartName="/ppt/notesSlides/notesSlide60.xml" ContentType="application/vnd.openxmlformats-officedocument.presentationml.notesSlide+xml"/>
  <Override PartName="/ppt/notesSlides/notesSlide67.xml" ContentType="application/vnd.openxmlformats-officedocument.presentationml.notesSlide+xml"/>
  <Override PartName="/ppt/presProps.xml" ContentType="application/vnd.openxmlformats-officedocument.presentationml.presPro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_rels/slideMaster10.xml.rels" ContentType="application/vnd.openxmlformats-package.relationships+xml"/>
  <Override PartName="/ppt/slideMasters/_rels/slideMaster9.xml.rels" ContentType="application/vnd.openxmlformats-package.relationships+xml"/>
  <Override PartName="/ppt/slideMasters/_rels/slideMaster8.xml.rels" ContentType="application/vnd.openxmlformats-package.relationships+xml"/>
  <Override PartName="/ppt/slideMasters/_rels/slideMaster7.xml.rels" ContentType="application/vnd.openxmlformats-package.relationships+xml"/>
  <Override PartName="/ppt/slideMasters/_rels/slideMaster6.xml.rels" ContentType="application/vnd.openxmlformats-package.relationships+xml"/>
  <Override PartName="/ppt/slideMasters/_rels/slideMaster5.xml.rels" ContentType="application/vnd.openxmlformats-package.relationships+xml"/>
  <Override PartName="/ppt/slideMasters/_rels/slideMaster4.xml.rels" ContentType="application/vnd.openxmlformats-package.relationships+xml"/>
  <Override PartName="/ppt/slideMasters/_rels/slideMaster3.xml.rels" ContentType="application/vnd.openxmlformats-package.relationships+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10.xml" ContentType="application/vnd.openxmlformats-officedocument.presentationml.slideMaster+xml"/>
  <Override PartName="/ppt/slideLayouts/slideLayout59.xml" ContentType="application/vnd.openxmlformats-officedocument.presentationml.slideLayout+xml"/>
  <Override PartName="/ppt/slideLayouts/slideLayout16.xml" ContentType="application/vnd.openxmlformats-officedocument.presentationml.slideLayout+xml"/>
  <Override PartName="/ppt/slideLayouts/slideLayout103.xml" ContentType="application/vnd.openxmlformats-officedocument.presentationml.slideLayout+xml"/>
  <Override PartName="/ppt/slideLayouts/slideLayout58.xml" ContentType="application/vnd.openxmlformats-officedocument.presentationml.slideLayout+xml"/>
  <Override PartName="/ppt/slideLayouts/slideLayout15.xml" ContentType="application/vnd.openxmlformats-officedocument.presentationml.slideLayout+xml"/>
  <Override PartName="/ppt/slideLayouts/slideLayout102.xml" ContentType="application/vnd.openxmlformats-officedocument.presentationml.slideLayout+xml"/>
  <Override PartName="/ppt/slideLayouts/slideLayout57.xml" ContentType="application/vnd.openxmlformats-officedocument.presentationml.slideLayout+xml"/>
  <Override PartName="/ppt/slideLayouts/slideLayout14.xml" ContentType="application/vnd.openxmlformats-officedocument.presentationml.slideLayout+xml"/>
  <Override PartName="/ppt/slideLayouts/slideLayout101.xml" ContentType="application/vnd.openxmlformats-officedocument.presentationml.slideLayout+xml"/>
  <Override PartName="/ppt/slideLayouts/slideLayout49.xml" ContentType="application/vnd.openxmlformats-officedocument.presentationml.slideLayout+xml"/>
  <Override PartName="/ppt/slideLayouts/slideLayout48.xml" ContentType="application/vnd.openxmlformats-officedocument.presentationml.slideLayout+xml"/>
  <Override PartName="/ppt/slideLayouts/slideLayout47.xml" ContentType="application/vnd.openxmlformats-officedocument.presentationml.slideLayout+xml"/>
  <Override PartName="/ppt/slideLayouts/slideLayout56.xml" ContentType="application/vnd.openxmlformats-officedocument.presentationml.slideLayout+xml"/>
  <Override PartName="/ppt/slideLayouts/slideLayout13.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39.xml" ContentType="application/vnd.openxmlformats-officedocument.presentationml.slideLayout+xml"/>
  <Override PartName="/ppt/slideLayouts/slideLayout3.xml" ContentType="application/vnd.openxmlformats-officedocument.presentationml.slideLayout+xml"/>
  <Override PartName="/ppt/slideLayouts/slideLayout55.xml" ContentType="application/vnd.openxmlformats-officedocument.presentationml.slideLayout+xml"/>
  <Override PartName="/ppt/slideLayouts/slideLayout12.xml" ContentType="application/vnd.openxmlformats-officedocument.presentationml.slideLayout+xml"/>
  <Override PartName="/ppt/slideLayouts/slideLayout98.xml" ContentType="application/vnd.openxmlformats-officedocument.presentationml.slideLayout+xml"/>
  <Override PartName="/ppt/slideLayouts/slideLayout38.xml" ContentType="application/vnd.openxmlformats-officedocument.presentationml.slideLayout+xml"/>
  <Override PartName="/ppt/slideLayouts/slideLayout2.xml" ContentType="application/vnd.openxmlformats-officedocument.presentationml.slideLayout+xml"/>
  <Override PartName="/ppt/slideLayouts/slideLayout54.xml" ContentType="application/vnd.openxmlformats-officedocument.presentationml.slideLayout+xml"/>
  <Override PartName="/ppt/slideLayouts/slideLayout11.xml" ContentType="application/vnd.openxmlformats-officedocument.presentationml.slideLayout+xml"/>
  <Override PartName="/ppt/slideLayouts/slideLayout97.xml" ContentType="application/vnd.openxmlformats-officedocument.presentationml.slideLayout+xml"/>
  <Override PartName="/ppt/slideLayouts/slideLayout37.xml" ContentType="application/vnd.openxmlformats-officedocument.presentationml.slideLayout+xml"/>
  <Override PartName="/ppt/slideLayouts/slideLayout1.xml" ContentType="application/vnd.openxmlformats-officedocument.presentationml.slideLayout+xml"/>
  <Override PartName="/ppt/slideLayouts/slideLayout30.xml" ContentType="application/vnd.openxmlformats-officedocument.presentationml.slideLayout+xml"/>
  <Override PartName="/ppt/slideLayouts/slideLayout73.xml" ContentType="application/vnd.openxmlformats-officedocument.presentationml.slideLayout+xml"/>
  <Override PartName="/ppt/slideLayouts/slideLayout10.xml" ContentType="application/vnd.openxmlformats-officedocument.presentationml.slideLayout+xml"/>
  <Override PartName="/ppt/slideLayouts/slideLayout53.xml" ContentType="application/vnd.openxmlformats-officedocument.presentationml.slideLayout+xml"/>
  <Override PartName="/ppt/slideLayouts/slideLayout96.xml" ContentType="application/vnd.openxmlformats-officedocument.presentationml.slideLayout+xml"/>
  <Override PartName="/ppt/slideLayouts/slideLayout21.xml" ContentType="application/vnd.openxmlformats-officedocument.presentationml.slideLayout+xml"/>
  <Override PartName="/ppt/slideLayouts/slideLayout64.xml" ContentType="application/vnd.openxmlformats-officedocument.presentationml.slideLayout+xml"/>
  <Override PartName="/ppt/slideLayouts/slideLayout8.xml" ContentType="application/vnd.openxmlformats-officedocument.presentationml.slideLayout+xml"/>
  <Override PartName="/ppt/slideLayouts/slideLayout20.xml" ContentType="application/vnd.openxmlformats-officedocument.presentationml.slideLayout+xml"/>
  <Override PartName="/ppt/slideLayouts/slideLayout63.xml" ContentType="application/vnd.openxmlformats-officedocument.presentationml.slideLayout+xml"/>
  <Override PartName="/ppt/slideLayouts/slideLayout7.xml" ContentType="application/vnd.openxmlformats-officedocument.presentationml.slideLayout+xml"/>
  <Override PartName="/ppt/slideLayouts/slideLayout6.xml" ContentType="application/vnd.openxmlformats-officedocument.presentationml.slideLayout+xml"/>
  <Override PartName="/ppt/slideLayouts/slideLayout5.xml" ContentType="application/vnd.openxmlformats-officedocument.presentationml.slideLayout+xml"/>
  <Override PartName="/ppt/slideLayouts/slideLayout4.xml" ContentType="application/vnd.openxmlformats-officedocument.presentationml.slideLayout+xml"/>
  <Override PartName="/ppt/slideLayouts/slideLayout46.xml" ContentType="application/vnd.openxmlformats-officedocument.presentationml.slideLayout+xml"/>
  <Override PartName="/ppt/slideLayouts/slideLayout89.xml" ContentType="application/vnd.openxmlformats-officedocument.presentationml.slideLayout+xml"/>
  <Override PartName="/ppt/slideLayouts/slideLayout29.xml" ContentType="application/vnd.openxmlformats-officedocument.presentationml.slideLayout+xml"/>
  <Override PartName="/ppt/slideLayouts/slideLayout116.xml" ContentType="application/vnd.openxmlformats-officedocument.presentationml.slideLayout+xml"/>
  <Override PartName="/ppt/slideLayouts/slideLayout45.xml" ContentType="application/vnd.openxmlformats-officedocument.presentationml.slideLayout+xml"/>
  <Override PartName="/ppt/slideLayouts/slideLayout88.xml" ContentType="application/vnd.openxmlformats-officedocument.presentationml.slideLayout+xml"/>
  <Override PartName="/ppt/slideLayouts/slideLayout28.xml" ContentType="application/vnd.openxmlformats-officedocument.presentationml.slideLayout+xml"/>
  <Override PartName="/ppt/slideLayouts/slideLayout115.xml" ContentType="application/vnd.openxmlformats-officedocument.presentationml.slideLayout+xml"/>
  <Override PartName="/ppt/slideLayouts/slideLayout36.xml" ContentType="application/vnd.openxmlformats-officedocument.presentationml.slideLayout+xml"/>
  <Override PartName="/ppt/slideLayouts/slideLayout79.xml" ContentType="application/vnd.openxmlformats-officedocument.presentationml.slideLayout+xml"/>
  <Override PartName="/ppt/slideLayouts/slideLayout19.xml" ContentType="application/vnd.openxmlformats-officedocument.presentationml.slideLayout+xml"/>
  <Override PartName="/ppt/slideLayouts/slideLayout106.xml" ContentType="application/vnd.openxmlformats-officedocument.presentationml.slideLayout+xml"/>
  <Override PartName="/ppt/slideLayouts/slideLayout44.xml" ContentType="application/vnd.openxmlformats-officedocument.presentationml.slideLayout+xml"/>
  <Override PartName="/ppt/slideLayouts/slideLayout87.xml" ContentType="application/vnd.openxmlformats-officedocument.presentationml.slideLayout+xml"/>
  <Override PartName="/ppt/slideLayouts/slideLayout27.xml" ContentType="application/vnd.openxmlformats-officedocument.presentationml.slideLayout+xml"/>
  <Override PartName="/ppt/slideLayouts/slideLayout114.xml" ContentType="application/vnd.openxmlformats-officedocument.presentationml.slideLayout+xml"/>
  <Override PartName="/ppt/slideLayouts/slideLayout31.xml" ContentType="application/vnd.openxmlformats-officedocument.presentationml.slideLayout+xml"/>
  <Override PartName="/ppt/slideLayouts/slideLayout74.xml" ContentType="application/vnd.openxmlformats-officedocument.presentationml.slideLayout+xml"/>
  <Override PartName="/ppt/slideLayouts/slideLayout9.xml" ContentType="application/vnd.openxmlformats-officedocument.presentationml.slideLayout+xml"/>
  <Override PartName="/ppt/slideLayouts/slideLayout118.xml" ContentType="application/vnd.openxmlformats-officedocument.presentationml.slideLayout+xml"/>
  <Override PartName="/ppt/slideLayouts/slideLayout109.xml" ContentType="application/vnd.openxmlformats-officedocument.presentationml.slideLayout+xml"/>
  <Override PartName="/ppt/slideLayouts/slideLayout78.xml" ContentType="application/vnd.openxmlformats-officedocument.presentationml.slideLayout+xml"/>
  <Override PartName="/ppt/slideLayouts/slideLayout35.xml" ContentType="application/vnd.openxmlformats-officedocument.presentationml.slideLayout+xml"/>
  <Override PartName="/ppt/slideLayouts/slideLayout95.xml" ContentType="application/vnd.openxmlformats-officedocument.presentationml.slideLayout+xml"/>
  <Override PartName="/ppt/slideLayouts/slideLayout52.xml" ContentType="application/vnd.openxmlformats-officedocument.presentationml.slideLayout+xml"/>
  <Override PartName="/ppt/slideLayouts/slideLayout86.xml" ContentType="application/vnd.openxmlformats-officedocument.presentationml.slideLayout+xml"/>
  <Override PartName="/ppt/slideLayouts/slideLayout43.xml" ContentType="application/vnd.openxmlformats-officedocument.presentationml.slideLayout+xml"/>
  <Override PartName="/ppt/slideLayouts/slideLayout60.xml" ContentType="application/vnd.openxmlformats-officedocument.presentationml.slideLayout+xml"/>
  <Override PartName="/ppt/slideLayouts/slideLayout18.xml" ContentType="application/vnd.openxmlformats-officedocument.presentationml.slideLayout+xml"/>
  <Override PartName="/ppt/slideLayouts/slideLayout105.xml" ContentType="application/vnd.openxmlformats-officedocument.presentationml.slideLayout+xml"/>
  <Override PartName="/ppt/slideLayouts/slideLayout82.xml" ContentType="application/vnd.openxmlformats-officedocument.presentationml.slideLayout+xml"/>
  <Override PartName="/ppt/slideLayouts/slideLayout69.xml" ContentType="application/vnd.openxmlformats-officedocument.presentationml.slideLayout+xml"/>
  <Override PartName="/ppt/slideLayouts/slideLayout26.xml" ContentType="application/vnd.openxmlformats-officedocument.presentationml.slideLayout+xml"/>
  <Override PartName="/ppt/slideLayouts/slideLayout113.xml" ContentType="application/vnd.openxmlformats-officedocument.presentationml.slideLayout+xml"/>
  <Override PartName="/ppt/slideLayouts/slideLayout90.xml" ContentType="application/vnd.openxmlformats-officedocument.presentationml.slideLayout+xml"/>
  <Override PartName="/ppt/slideLayouts/slideLayout71.xml" ContentType="application/vnd.openxmlformats-officedocument.presentationml.slideLayout+xml"/>
  <Override PartName="/ppt/slideLayouts/slideLayout117.xml" ContentType="application/vnd.openxmlformats-officedocument.presentationml.slideLayout+xml"/>
  <Override PartName="/ppt/slideLayouts/slideLayout62.xml" ContentType="application/vnd.openxmlformats-officedocument.presentationml.slideLayout+xml"/>
  <Override PartName="/ppt/slideLayouts/slideLayout70.xml" ContentType="application/vnd.openxmlformats-officedocument.presentationml.slideLayout+xml"/>
  <Override PartName="/ppt/slideLayouts/slideLayout108.xml" ContentType="application/vnd.openxmlformats-officedocument.presentationml.slideLayout+xml"/>
  <Override PartName="/ppt/slideLayouts/slideLayout92.xml" ContentType="application/vnd.openxmlformats-officedocument.presentationml.slideLayout+xml"/>
  <Override PartName="/ppt/slideLayouts/slideLayout61.xml" ContentType="application/vnd.openxmlformats-officedocument.presentationml.slideLayout+xml"/>
  <Override PartName="/ppt/slideLayouts/slideLayout107.xml" ContentType="application/vnd.openxmlformats-officedocument.presentationml.slideLayout+xml"/>
  <Override PartName="/ppt/slideLayouts/slideLayout91.xml" ContentType="application/vnd.openxmlformats-officedocument.presentationml.slideLayout+xml"/>
  <Override PartName="/ppt/slideLayouts/slideLayout119.xml" ContentType="application/vnd.openxmlformats-officedocument.presentationml.slideLayout+xml"/>
  <Override PartName="/ppt/slideLayouts/slideLayout81.xml" ContentType="application/vnd.openxmlformats-officedocument.presentationml.slideLayout+xml"/>
  <Override PartName="/ppt/slideLayouts/slideLayout80.xml" ContentType="application/vnd.openxmlformats-officedocument.presentationml.slideLayout+xml"/>
  <Override PartName="/ppt/slideLayouts/slideLayout72.xml" ContentType="application/vnd.openxmlformats-officedocument.presentationml.slideLayout+xml"/>
  <Override PartName="/ppt/slideLayouts/_rels/slideLayout22.xml.rels" ContentType="application/vnd.openxmlformats-package.relationships+xml"/>
  <Override PartName="/ppt/slideLayouts/_rels/slideLayout104.xml.rels" ContentType="application/vnd.openxmlformats-package.relationships+xml"/>
  <Override PartName="/ppt/slideLayouts/_rels/slideLayout65.xml.rels" ContentType="application/vnd.openxmlformats-package.relationships+xml"/>
  <Override PartName="/ppt/slideLayouts/_rels/slideLayout32.xml.rels" ContentType="application/vnd.openxmlformats-package.relationships+xml"/>
  <Override PartName="/ppt/slideLayouts/_rels/slideLayout75.xml.rels" ContentType="application/vnd.openxmlformats-package.relationships+xml"/>
  <Override PartName="/ppt/slideLayouts/_rels/slideLayout114.xml.rels" ContentType="application/vnd.openxmlformats-package.relationships+xml"/>
  <Override PartName="/ppt/slideLayouts/_rels/slideLayout40.xml.rels" ContentType="application/vnd.openxmlformats-package.relationships+xml"/>
  <Override PartName="/ppt/slideLayouts/_rels/slideLayout83.xml.rels" ContentType="application/vnd.openxmlformats-package.relationships+xml"/>
  <Override PartName="/ppt/slideLayouts/_rels/slideLayout23.xml.rels" ContentType="application/vnd.openxmlformats-package.relationships+xml"/>
  <Override PartName="/ppt/slideLayouts/_rels/slideLayout66.xml.rels" ContentType="application/vnd.openxmlformats-package.relationships+xml"/>
  <Override PartName="/ppt/slideLayouts/_rels/slideLayout105.xml.rels" ContentType="application/vnd.openxmlformats-package.relationships+xml"/>
  <Override PartName="/ppt/slideLayouts/_rels/slideLayout50.xml.rels" ContentType="application/vnd.openxmlformats-package.relationships+xml"/>
  <Override PartName="/ppt/slideLayouts/_rels/slideLayout93.xml.rels" ContentType="application/vnd.openxmlformats-package.relationships+xml"/>
  <Override PartName="/ppt/slideLayouts/_rels/slideLayout33.xml.rels" ContentType="application/vnd.openxmlformats-package.relationships+xml"/>
  <Override PartName="/ppt/slideLayouts/_rels/slideLayout76.xml.rels" ContentType="application/vnd.openxmlformats-package.relationships+xml"/>
  <Override PartName="/ppt/slideLayouts/_rels/slideLayout115.xml.rels" ContentType="application/vnd.openxmlformats-package.relationships+xml"/>
  <Override PartName="/ppt/slideLayouts/_rels/slideLayout120.xml.rels" ContentType="application/vnd.openxmlformats-package.relationships+xml"/>
  <Override PartName="/ppt/slideLayouts/_rels/slideLayout81.xml.rels" ContentType="application/vnd.openxmlformats-package.relationships+xml"/>
  <Override PartName="/ppt/slideLayouts/_rels/slideLayout41.xml.rels" ContentType="application/vnd.openxmlformats-package.relationships+xml"/>
  <Override PartName="/ppt/slideLayouts/_rels/slideLayout84.xml.rels" ContentType="application/vnd.openxmlformats-package.relationships+xml"/>
  <Override PartName="/ppt/slideLayouts/_rels/slideLayout24.xml.rels" ContentType="application/vnd.openxmlformats-package.relationships+xml"/>
  <Override PartName="/ppt/slideLayouts/_rels/slideLayout67.xml.rels" ContentType="application/vnd.openxmlformats-package.relationships+xml"/>
  <Override PartName="/ppt/slideLayouts/_rels/slideLayout106.xml.rels" ContentType="application/vnd.openxmlformats-package.relationships+xml"/>
  <Override PartName="/ppt/slideLayouts/_rels/slideLayout110.xml.rels" ContentType="application/vnd.openxmlformats-package.relationships+xml"/>
  <Override PartName="/ppt/slideLayouts/_rels/slideLayout71.xml.rels" ContentType="application/vnd.openxmlformats-package.relationships+xml"/>
  <Override PartName="/ppt/slideLayouts/_rels/slideLayout94.xml.rels" ContentType="application/vnd.openxmlformats-package.relationships+xml"/>
  <Override PartName="/ppt/slideLayouts/_rels/slideLayout51.xml.rels" ContentType="application/vnd.openxmlformats-package.relationships+xml"/>
  <Override PartName="/ppt/slideLayouts/_rels/slideLayout77.xml.rels" ContentType="application/vnd.openxmlformats-package.relationships+xml"/>
  <Override PartName="/ppt/slideLayouts/_rels/slideLayout34.xml.rels" ContentType="application/vnd.openxmlformats-package.relationships+xml"/>
  <Override PartName="/ppt/slideLayouts/_rels/slideLayout116.xml.rels" ContentType="application/vnd.openxmlformats-package.relationships+xml"/>
  <Override PartName="/ppt/slideLayouts/_rels/slideLayout17.xml.rels" ContentType="application/vnd.openxmlformats-package.relationships+xml"/>
  <Override PartName="/ppt/slideLayouts/_rels/slideLayout42.xml.rels" ContentType="application/vnd.openxmlformats-package.relationships+xml"/>
  <Override PartName="/ppt/slideLayouts/_rels/slideLayout85.xml.rels" ContentType="application/vnd.openxmlformats-package.relationships+xml"/>
  <Override PartName="/ppt/slideLayouts/_rels/slideLayout25.xml.rels" ContentType="application/vnd.openxmlformats-package.relationships+xml"/>
  <Override PartName="/ppt/slideLayouts/_rels/slideLayout68.xml.rels" ContentType="application/vnd.openxmlformats-package.relationships+xml"/>
  <Override PartName="/ppt/slideLayouts/_rels/slideLayout107.xml.rels" ContentType="application/vnd.openxmlformats-package.relationships+xml"/>
  <Override PartName="/ppt/slideLayouts/_rels/slideLayout112.xml.rels" ContentType="application/vnd.openxmlformats-package.relationships+xml"/>
  <Override PartName="/ppt/slideLayouts/_rels/slideLayout73.xml.rels" ContentType="application/vnd.openxmlformats-package.relationships+xml"/>
  <Override PartName="/ppt/slideLayouts/_rels/slideLayout30.xml.rels" ContentType="application/vnd.openxmlformats-package.relationships+xml"/>
  <Override PartName="/ppt/slideLayouts/_rels/slideLayout80.xml.rels" ContentType="application/vnd.openxmlformats-package.relationships+xml"/>
  <Override PartName="/ppt/slideLayouts/_rels/slideLayout72.xml.rels" ContentType="application/vnd.openxmlformats-package.relationships+xml"/>
  <Override PartName="/ppt/slideLayouts/_rels/slideLayout111.xml.rels" ContentType="application/vnd.openxmlformats-package.relationships+xml"/>
  <Override PartName="/ppt/slideLayouts/_rels/slideLayout82.xml.rels" ContentType="application/vnd.openxmlformats-package.relationships+xml"/>
  <Override PartName="/ppt/slideLayouts/_rels/slideLayout90.xml.rels" ContentType="application/vnd.openxmlformats-package.relationships+xml"/>
  <Override PartName="/ppt/slideLayouts/_rels/slideLayout91.xml.rels" ContentType="application/vnd.openxmlformats-package.relationships+xml"/>
  <Override PartName="/ppt/slideLayouts/_rels/slideLayout108.xml.rels" ContentType="application/vnd.openxmlformats-package.relationships+xml"/>
  <Override PartName="/ppt/slideLayouts/_rels/slideLayout69.xml.rels" ContentType="application/vnd.openxmlformats-package.relationships+xml"/>
  <Override PartName="/ppt/slideLayouts/_rels/slideLayout26.xml.rels" ContentType="application/vnd.openxmlformats-package.relationships+xml"/>
  <Override PartName="/ppt/slideLayouts/_rels/slideLayout92.xml.rels" ContentType="application/vnd.openxmlformats-package.relationships+xml"/>
  <Override PartName="/ppt/slideLayouts/_rels/slideLayout109.xml.rels" ContentType="application/vnd.openxmlformats-package.relationships+xml"/>
  <Override PartName="/ppt/slideLayouts/_rels/slideLayout27.xml.rels" ContentType="application/vnd.openxmlformats-package.relationships+xml"/>
  <Override PartName="/ppt/slideLayouts/_rels/slideLayout117.xml.rels" ContentType="application/vnd.openxmlformats-package.relationships+xml"/>
  <Override PartName="/ppt/slideLayouts/_rels/slideLayout35.xml.rels" ContentType="application/vnd.openxmlformats-package.relationships+xml"/>
  <Override PartName="/ppt/slideLayouts/_rels/slideLayout78.xml.rels" ContentType="application/vnd.openxmlformats-package.relationships+xml"/>
  <Override PartName="/ppt/slideLayouts/_rels/slideLayout118.xml.rels" ContentType="application/vnd.openxmlformats-package.relationships+xml"/>
  <Override PartName="/ppt/slideLayouts/_rels/slideLayout79.xml.rels" ContentType="application/vnd.openxmlformats-package.relationships+xml"/>
  <Override PartName="/ppt/slideLayouts/_rels/slideLayout36.xml.rels" ContentType="application/vnd.openxmlformats-package.relationships+xml"/>
  <Override PartName="/ppt/slideLayouts/_rels/slideLayout119.xml.rels" ContentType="application/vnd.openxmlformats-package.relationships+xml"/>
  <Override PartName="/ppt/slideLayouts/_rels/slideLayout37.xml.rels" ContentType="application/vnd.openxmlformats-package.relationships+xml"/>
  <Override PartName="/ppt/slideLayouts/_rels/slideLayout70.xml.rels" ContentType="application/vnd.openxmlformats-package.relationships+xml"/>
  <Override PartName="/ppt/slideLayouts/_rels/slideLayout7.xml.rels" ContentType="application/vnd.openxmlformats-package.relationships+xml"/>
  <Override PartName="/ppt/slideLayouts/_rels/slideLayout1.xml.rels" ContentType="application/vnd.openxmlformats-package.relationships+xml"/>
  <Override PartName="/ppt/slideLayouts/_rels/slideLayout47.xml.rels" ContentType="application/vnd.openxmlformats-package.relationships+xml"/>
  <Override PartName="/ppt/slideLayouts/_rels/slideLayout96.xml.rels" ContentType="application/vnd.openxmlformats-package.relationships+xml"/>
  <Override PartName="/ppt/slideLayouts/_rels/slideLayout10.xml.rels" ContentType="application/vnd.openxmlformats-package.relationships+xml"/>
  <Override PartName="/ppt/slideLayouts/_rels/slideLayout53.xml.rels" ContentType="application/vnd.openxmlformats-package.relationships+xml"/>
  <Override PartName="/ppt/slideLayouts/_rels/slideLayout19.xml.rels" ContentType="application/vnd.openxmlformats-package.relationships+xml"/>
  <Override PartName="/ppt/slideLayouts/_rels/slideLayout2.xml.rels" ContentType="application/vnd.openxmlformats-package.relationships+xml"/>
  <Override PartName="/ppt/slideLayouts/_rels/slideLayout48.xml.rels" ContentType="application/vnd.openxmlformats-package.relationships+xml"/>
  <Override PartName="/ppt/slideLayouts/_rels/slideLayout97.xml.rels" ContentType="application/vnd.openxmlformats-package.relationships+xml"/>
  <Override PartName="/ppt/slideLayouts/_rels/slideLayout11.xml.rels" ContentType="application/vnd.openxmlformats-package.relationships+xml"/>
  <Override PartName="/ppt/slideLayouts/_rels/slideLayout54.xml.rels" ContentType="application/vnd.openxmlformats-package.relationships+xml"/>
  <Override PartName="/ppt/slideLayouts/_rels/slideLayout38.xml.rels" ContentType="application/vnd.openxmlformats-package.relationships+xml"/>
  <Override PartName="/ppt/slideLayouts/_rels/slideLayout98.xml.rels" ContentType="application/vnd.openxmlformats-package.relationships+xml"/>
  <Override PartName="/ppt/slideLayouts/_rels/slideLayout12.xml.rels" ContentType="application/vnd.openxmlformats-package.relationships+xml"/>
  <Override PartName="/ppt/slideLayouts/_rels/slideLayout55.xml.rels" ContentType="application/vnd.openxmlformats-package.relationships+xml"/>
  <Override PartName="/ppt/slideLayouts/_rels/slideLayout3.xml.rels" ContentType="application/vnd.openxmlformats-package.relationships+xml"/>
  <Override PartName="/ppt/slideLayouts/_rels/slideLayout49.xml.rels" ContentType="application/vnd.openxmlformats-package.relationships+xml"/>
  <Override PartName="/ppt/slideLayouts/_rels/slideLayout103.xml.rels" ContentType="application/vnd.openxmlformats-package.relationships+xml"/>
  <Override PartName="/ppt/slideLayouts/_rels/slideLayout64.xml.rels" ContentType="application/vnd.openxmlformats-package.relationships+xml"/>
  <Override PartName="/ppt/slideLayouts/_rels/slideLayout21.xml.rels" ContentType="application/vnd.openxmlformats-package.relationships+xml"/>
  <Override PartName="/ppt/slideLayouts/_rels/slideLayout59.xml.rels" ContentType="application/vnd.openxmlformats-package.relationships+xml"/>
  <Override PartName="/ppt/slideLayouts/_rels/slideLayout16.xml.rels" ContentType="application/vnd.openxmlformats-package.relationships+xml"/>
  <Override PartName="/ppt/slideLayouts/_rels/slideLayout58.xml.rels" ContentType="application/vnd.openxmlformats-package.relationships+xml"/>
  <Override PartName="/ppt/slideLayouts/_rels/slideLayout15.xml.rels" ContentType="application/vnd.openxmlformats-package.relationships+xml"/>
  <Override PartName="/ppt/slideLayouts/_rels/slideLayout14.xml.rels" ContentType="application/vnd.openxmlformats-package.relationships+xml"/>
  <Override PartName="/ppt/slideLayouts/_rels/slideLayout57.xml.rels" ContentType="application/vnd.openxmlformats-package.relationships+xml"/>
  <Override PartName="/ppt/slideLayouts/_rels/slideLayout113.xml.rels" ContentType="application/vnd.openxmlformats-package.relationships+xml"/>
  <Override PartName="/ppt/slideLayouts/_rels/slideLayout31.xml.rels" ContentType="application/vnd.openxmlformats-package.relationships+xml"/>
  <Override PartName="/ppt/slideLayouts/_rels/slideLayout74.xml.rels" ContentType="application/vnd.openxmlformats-package.relationships+xml"/>
  <Override PartName="/ppt/slideLayouts/_rels/slideLayout39.xml.rels" ContentType="application/vnd.openxmlformats-package.relationships+xml"/>
  <Override PartName="/ppt/slideLayouts/_rels/slideLayout13.xml.rels" ContentType="application/vnd.openxmlformats-package.relationships+xml"/>
  <Override PartName="/ppt/slideLayouts/_rels/slideLayout99.xml.rels" ContentType="application/vnd.openxmlformats-package.relationships+xml"/>
  <Override PartName="/ppt/slideLayouts/_rels/slideLayout56.xml.rels" ContentType="application/vnd.openxmlformats-package.relationships+xml"/>
  <Override PartName="/ppt/slideLayouts/_rels/slideLayout8.xml.rels" ContentType="application/vnd.openxmlformats-package.relationships+xml"/>
  <Override PartName="/ppt/slideLayouts/_rels/slideLayout6.xml.rels" ContentType="application/vnd.openxmlformats-package.relationships+xml"/>
  <Override PartName="/ppt/slideLayouts/_rels/slideLayout102.xml.rels" ContentType="application/vnd.openxmlformats-package.relationships+xml"/>
  <Override PartName="/ppt/slideLayouts/_rels/slideLayout20.xml.rels" ContentType="application/vnd.openxmlformats-package.relationships+xml"/>
  <Override PartName="/ppt/slideLayouts/_rels/slideLayout63.xml.rels" ContentType="application/vnd.openxmlformats-package.relationships+xml"/>
  <Override PartName="/ppt/slideLayouts/_rels/slideLayout29.xml.rels" ContentType="application/vnd.openxmlformats-package.relationships+xml"/>
  <Override PartName="/ppt/slideLayouts/_rels/slideLayout5.xml.rels" ContentType="application/vnd.openxmlformats-package.relationships+xml"/>
  <Override PartName="/ppt/slideLayouts/_rels/slideLayout62.xml.rels" ContentType="application/vnd.openxmlformats-package.relationships+xml"/>
  <Override PartName="/ppt/slideLayouts/_rels/slideLayout101.xml.rels" ContentType="application/vnd.openxmlformats-package.relationships+xml"/>
  <Override PartName="/ppt/slideLayouts/_rels/slideLayout4.xml.rels" ContentType="application/vnd.openxmlformats-package.relationships+xml"/>
  <Override PartName="/ppt/slideLayouts/_rels/slideLayout46.xml.rels" ContentType="application/vnd.openxmlformats-package.relationships+xml"/>
  <Override PartName="/ppt/slideLayouts/_rels/slideLayout89.xml.rels" ContentType="application/vnd.openxmlformats-package.relationships+xml"/>
  <Override PartName="/ppt/slideLayouts/_rels/slideLayout9.xml.rels" ContentType="application/vnd.openxmlformats-package.relationships+xml"/>
  <Override PartName="/ppt/slideLayouts/_rels/slideLayout88.xml.rels" ContentType="application/vnd.openxmlformats-package.relationships+xml"/>
  <Override PartName="/ppt/slideLayouts/_rels/slideLayout45.xml.rels" ContentType="application/vnd.openxmlformats-package.relationships+xml"/>
  <Override PartName="/ppt/slideLayouts/_rels/slideLayout28.xml.rels" ContentType="application/vnd.openxmlformats-package.relationships+xml"/>
  <Override PartName="/ppt/slideLayouts/_rels/slideLayout87.xml.rels" ContentType="application/vnd.openxmlformats-package.relationships+xml"/>
  <Override PartName="/ppt/slideLayouts/_rels/slideLayout44.xml.rels" ContentType="application/vnd.openxmlformats-package.relationships+xml"/>
  <Override PartName="/ppt/slideLayouts/_rels/slideLayout100.xml.rels" ContentType="application/vnd.openxmlformats-package.relationships+xml"/>
  <Override PartName="/ppt/slideLayouts/_rels/slideLayout61.xml.rels" ContentType="application/vnd.openxmlformats-package.relationships+xml"/>
  <Override PartName="/ppt/slideLayouts/_rels/slideLayout18.xml.rels" ContentType="application/vnd.openxmlformats-package.relationships+xml"/>
  <Override PartName="/ppt/slideLayouts/_rels/slideLayout52.xml.rels" ContentType="application/vnd.openxmlformats-package.relationships+xml"/>
  <Override PartName="/ppt/slideLayouts/_rels/slideLayout95.xml.rels" ContentType="application/vnd.openxmlformats-package.relationships+xml"/>
  <Override PartName="/ppt/slideLayouts/_rels/slideLayout60.xml.rels" ContentType="application/vnd.openxmlformats-package.relationships+xml"/>
  <Override PartName="/ppt/slideLayouts/_rels/slideLayout86.xml.rels" ContentType="application/vnd.openxmlformats-package.relationships+xml"/>
  <Override PartName="/ppt/slideLayouts/_rels/slideLayout43.xml.rels" ContentType="application/vnd.openxmlformats-package.relationships+xml"/>
  <Override PartName="/ppt/slideLayouts/slideLayout68.xml" ContentType="application/vnd.openxmlformats-officedocument.presentationml.slideLayout+xml"/>
  <Override PartName="/ppt/slideLayouts/slideLayout112.xml" ContentType="application/vnd.openxmlformats-officedocument.presentationml.slideLayout+xml"/>
  <Override PartName="/ppt/slideLayouts/slideLayout25.xml" ContentType="application/vnd.openxmlformats-officedocument.presentationml.slideLayout+xml"/>
  <Override PartName="/ppt/slideLayouts/slideLayout85.xml" ContentType="application/vnd.openxmlformats-officedocument.presentationml.slideLayout+xml"/>
  <Override PartName="/ppt/slideLayouts/slideLayout42.xml" ContentType="application/vnd.openxmlformats-officedocument.presentationml.slideLayout+xml"/>
  <Override PartName="/ppt/slideLayouts/slideLayout104.xml" ContentType="application/vnd.openxmlformats-officedocument.presentationml.slideLayout+xml"/>
  <Override PartName="/ppt/slideLayouts/slideLayout17.xml" ContentType="application/vnd.openxmlformats-officedocument.presentationml.slideLayout+xml"/>
  <Override PartName="/ppt/slideLayouts/slideLayout77.xml" ContentType="application/vnd.openxmlformats-officedocument.presentationml.slideLayout+xml"/>
  <Override PartName="/ppt/slideLayouts/slideLayout34.xml" ContentType="application/vnd.openxmlformats-officedocument.presentationml.slideLayout+xml"/>
  <Override PartName="/ppt/slideLayouts/slideLayout94.xml" ContentType="application/vnd.openxmlformats-officedocument.presentationml.slideLayout+xml"/>
  <Override PartName="/ppt/slideLayouts/slideLayout51.xml" ContentType="application/vnd.openxmlformats-officedocument.presentationml.slideLayout+xml"/>
  <Override PartName="/ppt/slideLayouts/slideLayout111.xml" ContentType="application/vnd.openxmlformats-officedocument.presentationml.slideLayout+xml"/>
  <Override PartName="/ppt/slideLayouts/slideLayout67.xml" ContentType="application/vnd.openxmlformats-officedocument.presentationml.slideLayout+xml"/>
  <Override PartName="/ppt/slideLayouts/slideLayout24.xml" ContentType="application/vnd.openxmlformats-officedocument.presentationml.slideLayout+xml"/>
  <Override PartName="/ppt/slideLayouts/slideLayout84.xml" ContentType="application/vnd.openxmlformats-officedocument.presentationml.slideLayout+xml"/>
  <Override PartName="/ppt/slideLayouts/slideLayout41.xml" ContentType="application/vnd.openxmlformats-officedocument.presentationml.slideLayout+xml"/>
  <Override PartName="/ppt/slideLayouts/slideLayout120.xml" ContentType="application/vnd.openxmlformats-officedocument.presentationml.slideLayout+xml"/>
  <Override PartName="/ppt/slideLayouts/slideLayout76.xml" ContentType="application/vnd.openxmlformats-officedocument.presentationml.slideLayout+xml"/>
  <Override PartName="/ppt/slideLayouts/slideLayout33.xml" ContentType="application/vnd.openxmlformats-officedocument.presentationml.slideLayout+xml"/>
  <Override PartName="/ppt/slideLayouts/slideLayout93.xml" ContentType="application/vnd.openxmlformats-officedocument.presentationml.slideLayout+xml"/>
  <Override PartName="/ppt/slideLayouts/slideLayout50.xml" ContentType="application/vnd.openxmlformats-officedocument.presentationml.slideLayout+xml"/>
  <Override PartName="/ppt/slideLayouts/slideLayout110.xml" ContentType="application/vnd.openxmlformats-officedocument.presentationml.slideLayout+xml"/>
  <Override PartName="/ppt/slideLayouts/slideLayout66.xml" ContentType="application/vnd.openxmlformats-officedocument.presentationml.slideLayout+xml"/>
  <Override PartName="/ppt/slideLayouts/slideLayout23.xml" ContentType="application/vnd.openxmlformats-officedocument.presentationml.slideLayout+xml"/>
  <Override PartName="/ppt/slideLayouts/slideLayout83.xml" ContentType="application/vnd.openxmlformats-officedocument.presentationml.slideLayout+xml"/>
  <Override PartName="/ppt/slideLayouts/slideLayout40.xml" ContentType="application/vnd.openxmlformats-officedocument.presentationml.slideLayout+xml"/>
  <Override PartName="/ppt/slideLayouts/slideLayout75.xml" ContentType="application/vnd.openxmlformats-officedocument.presentationml.slideLayout+xml"/>
  <Override PartName="/ppt/slideLayouts/slideLayout32.xml" ContentType="application/vnd.openxmlformats-officedocument.presentationml.slideLayout+xml"/>
  <Override PartName="/ppt/slideLayouts/slideLayout65.xml" ContentType="application/vnd.openxmlformats-officedocument.presentationml.slideLayout+xml"/>
  <Override PartName="/ppt/slideLayouts/slideLayout22.xml" ContentType="application/vnd.openxmlformats-officedocument.presentationml.slideLayout+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notesMasters/_rels/notesMaster1.xml.rels" ContentType="application/vnd.openxmlformats-package.relationships+xml"/>
  <Override PartName="/ppt/notesMasters/notesMaster1.xml" ContentType="application/vnd.openxmlformats-officedocument.presentationml.notesMaster+xml"/>
  <Override PartName="/ppt/media/image29.png" ContentType="image/png"/>
  <Override PartName="/ppt/media/image28.png" ContentType="image/png"/>
  <Override PartName="/ppt/media/image3.png" ContentType="image/png"/>
  <Override PartName="/ppt/media/image4.png" ContentType="image/png"/>
  <Override PartName="/ppt/media/image6.png" ContentType="image/png"/>
  <Override PartName="/ppt/media/image11.png" ContentType="image/png"/>
  <Override PartName="/ppt/media/image20.png" ContentType="image/png"/>
  <Override PartName="/ppt/media/image12.png" ContentType="image/png"/>
  <Override PartName="/ppt/media/image7.png" ContentType="image/png"/>
  <Override PartName="/ppt/media/image21.png" ContentType="image/png"/>
  <Override PartName="/ppt/media/image13.png" ContentType="image/png"/>
  <Override PartName="/ppt/media/image8.png" ContentType="image/png"/>
  <Override PartName="/ppt/media/image5.png" ContentType="image/png"/>
  <Override PartName="/ppt/media/image10.png" ContentType="image/png"/>
  <Override PartName="/ppt/media/image9.png" ContentType="image/png"/>
  <Override PartName="/ppt/media/image2.png" ContentType="image/png"/>
  <Override PartName="/ppt/media/image1.png" ContentType="image/png"/>
  <Override PartName="/ppt/media/image15.png" ContentType="image/png"/>
  <Override PartName="/ppt/media/image23.png" ContentType="image/png"/>
  <Override PartName="/ppt/media/image31.png" ContentType="image/png"/>
  <Override PartName="/ppt/media/image14.png" ContentType="image/png"/>
  <Override PartName="/ppt/media/image22.png" ContentType="image/png"/>
  <Override PartName="/ppt/media/image16.png" ContentType="image/png"/>
  <Override PartName="/ppt/media/image24.png" ContentType="image/png"/>
  <Override PartName="/ppt/media/image17.png" ContentType="image/png"/>
  <Override PartName="/ppt/media/image25.png" ContentType="image/png"/>
  <Override PartName="/ppt/media/image18.png" ContentType="image/png"/>
  <Override PartName="/ppt/media/image26.png" ContentType="image/png"/>
  <Override PartName="/ppt/media/image30.jpeg" ContentType="image/jpeg"/>
  <Override PartName="/ppt/media/image19.png" ContentType="image/png"/>
  <Override PartName="/ppt/media/image27.png" ContentType="image/png"/>
  <Override PartName="/ppt/slides/_rels/slide58.xml.rels" ContentType="application/vnd.openxmlformats-package.relationships+xml"/>
  <Override PartName="/ppt/slides/_rels/slide15.xml.rels" ContentType="application/vnd.openxmlformats-package.relationships+xml"/>
  <Override PartName="/ppt/slides/_rels/slide57.xml.rels" ContentType="application/vnd.openxmlformats-package.relationships+xml"/>
  <Override PartName="/ppt/slides/_rels/slide14.xml.rels" ContentType="application/vnd.openxmlformats-package.relationships+xml"/>
  <Override PartName="/ppt/slides/_rels/slide30.xml.rels" ContentType="application/vnd.openxmlformats-package.relationships+xml"/>
  <Override PartName="/ppt/slides/_rels/slide13.xml.rels" ContentType="application/vnd.openxmlformats-package.relationships+xml"/>
  <Override PartName="/ppt/slides/_rels/slide56.xml.rels" ContentType="application/vnd.openxmlformats-package.relationships+xml"/>
  <Override PartName="/ppt/slides/_rels/slide21.xml.rels" ContentType="application/vnd.openxmlformats-package.relationships+xml"/>
  <Override PartName="/ppt/slides/_rels/slide64.xml.rels" ContentType="application/vnd.openxmlformats-package.relationships+xml"/>
  <Override PartName="/ppt/slides/_rels/slide62.xml.rels" ContentType="application/vnd.openxmlformats-package.relationships+xml"/>
  <Override PartName="/ppt/slides/_rels/slide28.xml.rels" ContentType="application/vnd.openxmlformats-package.relationships+xml"/>
  <Override PartName="/ppt/slides/_rels/slide7.xml.rels" ContentType="application/vnd.openxmlformats-package.relationships+xml"/>
  <Override PartName="/ppt/slides/_rels/slide9.xml.rels" ContentType="application/vnd.openxmlformats-package.relationships+xml"/>
  <Override PartName="/ppt/slides/_rels/slide51.xml.rels" ContentType="application/vnd.openxmlformats-package.relationships+xml"/>
  <Override PartName="/ppt/slides/_rels/slide34.xml.rels" ContentType="application/vnd.openxmlformats-package.relationships+xml"/>
  <Override PartName="/ppt/slides/_rels/slide17.xml.rels" ContentType="application/vnd.openxmlformats-package.relationships+xml"/>
  <Override PartName="/ppt/slides/_rels/slide43.xml.rels" ContentType="application/vnd.openxmlformats-package.relationships+xml"/>
  <Override PartName="/ppt/slides/_rels/slide60.xml.rels" ContentType="application/vnd.openxmlformats-package.relationships+xml"/>
  <Override PartName="/ppt/slides/_rels/slide26.xml.rels" ContentType="application/vnd.openxmlformats-package.relationships+xml"/>
  <Override PartName="/ppt/slides/_rels/slide8.xml.rels" ContentType="application/vnd.openxmlformats-package.relationships+xml"/>
  <Override PartName="/ppt/slides/_rels/slide5.xml.rels" ContentType="application/vnd.openxmlformats-package.relationships+xml"/>
  <Override PartName="/ppt/slides/_rels/slide48.xml.rels" ContentType="application/vnd.openxmlformats-package.relationships+xml"/>
  <Override PartName="/ppt/slides/_rels/slide50.xml.rels" ContentType="application/vnd.openxmlformats-package.relationships+xml"/>
  <Override PartName="/ppt/slides/_rels/slide33.xml.rels" ContentType="application/vnd.openxmlformats-package.relationships+xml"/>
  <Override PartName="/ppt/slides/_rels/slide49.xml.rels" ContentType="application/vnd.openxmlformats-package.relationships+xml"/>
  <Override PartName="/ppt/slides/_rels/slide6.xml.rels" ContentType="application/vnd.openxmlformats-package.relationships+xml"/>
  <Override PartName="/ppt/slides/_rels/slide42.xml.rels" ContentType="application/vnd.openxmlformats-package.relationships+xml"/>
  <Override PartName="/ppt/slides/_rels/slide68.xml.rels" ContentType="application/vnd.openxmlformats-package.relationships+xml"/>
  <Override PartName="/ppt/slides/_rels/slide25.xml.rels" ContentType="application/vnd.openxmlformats-package.relationships+xml"/>
  <Override PartName="/ppt/slides/_rels/slide16.xml.rels" ContentType="application/vnd.openxmlformats-package.relationships+xml"/>
  <Override PartName="/ppt/slides/_rels/slide59.xml.rels" ContentType="application/vnd.openxmlformats-package.relationships+xml"/>
  <Override PartName="/ppt/slides/_rels/slide4.xml.rels" ContentType="application/vnd.openxmlformats-package.relationships+xml"/>
  <Override PartName="/ppt/slides/_rels/slide47.xml.rels" ContentType="application/vnd.openxmlformats-package.relationships+xml"/>
  <Override PartName="/ppt/slides/_rels/slide67.xml.rels" ContentType="application/vnd.openxmlformats-package.relationships+xml"/>
  <Override PartName="/ppt/slides/_rels/slide24.xml.rels" ContentType="application/vnd.openxmlformats-package.relationships+xml"/>
  <Override PartName="/ppt/slides/_rels/slide41.xml.rels" ContentType="application/vnd.openxmlformats-package.relationships+xml"/>
  <Override PartName="/ppt/slides/_rels/slide32.xml.rels" ContentType="application/vnd.openxmlformats-package.relationships+xml"/>
  <Override PartName="/ppt/slides/_rels/slide40.xml.rels" ContentType="application/vnd.openxmlformats-package.relationships+xml"/>
  <Override PartName="/ppt/slides/_rels/slide66.xml.rels" ContentType="application/vnd.openxmlformats-package.relationships+xml"/>
  <Override PartName="/ppt/slides/_rels/slide23.xml.rels" ContentType="application/vnd.openxmlformats-package.relationships+xml"/>
  <Override PartName="/ppt/slides/_rels/slide29.xml.rels" ContentType="application/vnd.openxmlformats-package.relationships+xml"/>
  <Override PartName="/ppt/slides/_rels/slide45.xml.rels" ContentType="application/vnd.openxmlformats-package.relationships+xml"/>
  <Override PartName="/ppt/slides/_rels/slide2.xml.rels" ContentType="application/vnd.openxmlformats-package.relationships+xml"/>
  <Override PartName="/ppt/slides/_rels/slide3.xml.rels" ContentType="application/vnd.openxmlformats-package.relationships+xml"/>
  <Override PartName="/ppt/slides/_rels/slide46.xml.rels" ContentType="application/vnd.openxmlformats-package.relationships+xml"/>
  <Override PartName="/ppt/slides/_rels/slide61.xml.rels" ContentType="application/vnd.openxmlformats-package.relationships+xml"/>
  <Override PartName="/ppt/slides/_rels/slide27.xml.rels" ContentType="application/vnd.openxmlformats-package.relationships+xml"/>
  <Override PartName="/ppt/slides/_rels/slide1.xml.rels" ContentType="application/vnd.openxmlformats-package.relationships+xml"/>
  <Override PartName="/ppt/slides/_rels/slide44.xml.rels" ContentType="application/vnd.openxmlformats-package.relationships+xml"/>
  <Override PartName="/ppt/slides/_rels/slide35.xml.rels" ContentType="application/vnd.openxmlformats-package.relationships+xml"/>
  <Override PartName="/ppt/slides/_rels/slide52.xml.rels" ContentType="application/vnd.openxmlformats-package.relationships+xml"/>
  <Override PartName="/ppt/slides/_rels/slide18.xml.rels" ContentType="application/vnd.openxmlformats-package.relationships+xml"/>
  <Override PartName="/ppt/slides/_rels/slide19.xml.rels" ContentType="application/vnd.openxmlformats-package.relationships+xml"/>
  <Override PartName="/ppt/slides/_rels/slide36.xml.rels" ContentType="application/vnd.openxmlformats-package.relationships+xml"/>
  <Override PartName="/ppt/slides/_rels/slide65.xml.rels" ContentType="application/vnd.openxmlformats-package.relationships+xml"/>
  <Override PartName="/ppt/slides/_rels/slide22.xml.rels" ContentType="application/vnd.openxmlformats-package.relationships+xml"/>
  <Override PartName="/ppt/slides/_rels/slide31.xml.rels" ContentType="application/vnd.openxmlformats-package.relationships+xml"/>
  <Override PartName="/ppt/slides/_rels/slide53.xml.rels" ContentType="application/vnd.openxmlformats-package.relationships+xml"/>
  <Override PartName="/ppt/slides/_rels/slide10.xml.rels" ContentType="application/vnd.openxmlformats-package.relationships+xml"/>
  <Override PartName="/ppt/slides/_rels/slide37.xml.rels" ContentType="application/vnd.openxmlformats-package.relationships+xml"/>
  <Override PartName="/ppt/slides/_rels/slide54.xml.rels" ContentType="application/vnd.openxmlformats-package.relationships+xml"/>
  <Override PartName="/ppt/slides/_rels/slide11.xml.rels" ContentType="application/vnd.openxmlformats-package.relationships+xml"/>
  <Override PartName="/ppt/slides/_rels/slide38.xml.rels" ContentType="application/vnd.openxmlformats-package.relationships+xml"/>
  <Override PartName="/ppt/slides/_rels/slide63.xml.rels" ContentType="application/vnd.openxmlformats-package.relationships+xml"/>
  <Override PartName="/ppt/slides/_rels/slide20.xml.rels" ContentType="application/vnd.openxmlformats-package.relationships+xml"/>
  <Override PartName="/ppt/slides/_rels/slide55.xml.rels" ContentType="application/vnd.openxmlformats-package.relationships+xml"/>
  <Override PartName="/ppt/slides/_rels/slide12.xml.rels" ContentType="application/vnd.openxmlformats-package.relationships+xml"/>
  <Override PartName="/ppt/slides/_rels/slide39.xml.rels" ContentType="application/vnd.openxmlformats-package.relationships+xml"/>
  <Override PartName="/ppt/slides/slide49.xml" ContentType="application/vnd.openxmlformats-officedocument.presentationml.slide+xml"/>
  <Override PartName="/ppt/slides/slide48.xml" ContentType="application/vnd.openxmlformats-officedocument.presentationml.slide+xml"/>
  <Override PartName="/ppt/slides/slide47.xml" ContentType="application/vnd.openxmlformats-officedocument.presentationml.slide+xml"/>
  <Override PartName="/ppt/slides/slide9.xml" ContentType="application/vnd.openxmlformats-officedocument.presentationml.slide+xml"/>
  <Override PartName="/ppt/slides/slide43.xml" ContentType="application/vnd.openxmlformats-officedocument.presentationml.slide+xml"/>
  <Override PartName="/ppt/slides/slide8.xml" ContentType="application/vnd.openxmlformats-officedocument.presentationml.slide+xml"/>
  <Override PartName="/ppt/slides/slide42.xml" ContentType="application/vnd.openxmlformats-officedocument.presentationml.slide+xml"/>
  <Override PartName="/ppt/slides/slide59.xml" ContentType="application/vnd.openxmlformats-officedocument.presentationml.slide+xml"/>
  <Override PartName="/ppt/slides/slide16.xml" ContentType="application/vnd.openxmlformats-officedocument.presentationml.slide+xml"/>
  <Override PartName="/ppt/slides/slide23.xml" ContentType="application/vnd.openxmlformats-officedocument.presentationml.slide+xml"/>
  <Override PartName="/ppt/slides/slide66.xml" ContentType="application/vnd.openxmlformats-officedocument.presentationml.slide+xml"/>
  <Override PartName="/ppt/slides/slide32.xml" ContentType="application/vnd.openxmlformats-officedocument.presentationml.slide+xml"/>
  <Override PartName="/ppt/slides/slide24.xml" ContentType="application/vnd.openxmlformats-officedocument.presentationml.slide+xml"/>
  <Override PartName="/ppt/slides/slide67.xml" ContentType="application/vnd.openxmlformats-officedocument.presentationml.slide+xml"/>
  <Override PartName="/ppt/slides/slide33.xml" ContentType="application/vnd.openxmlformats-officedocument.presentationml.slide+xml"/>
  <Override PartName="/ppt/slides/slide50.xml" ContentType="application/vnd.openxmlformats-officedocument.presentationml.slide+xml"/>
  <Override PartName="/ppt/slides/slide17.xml" ContentType="application/vnd.openxmlformats-officedocument.presentationml.slide+xml"/>
  <Override PartName="/ppt/slides/slide51.xml" ContentType="application/vnd.openxmlformats-officedocument.presentationml.slide+xml"/>
  <Override PartName="/ppt/slides/slide34.xml" ContentType="application/vnd.openxmlformats-officedocument.presentationml.slide+xml"/>
  <Override PartName="/ppt/slides/slide25.xml" ContentType="application/vnd.openxmlformats-officedocument.presentationml.slide+xml"/>
  <Override PartName="/ppt/slides/slide68.xml" ContentType="application/vnd.openxmlformats-officedocument.presentationml.slide+xml"/>
  <Override PartName="/ppt/slides/slide1.xml" ContentType="application/vnd.openxmlformats-officedocument.presentationml.slide+xml"/>
  <Override PartName="/ppt/slides/slide19.xml" ContentType="application/vnd.openxmlformats-officedocument.presentationml.slide+xml"/>
  <Override PartName="/ppt/slides/slide36.xml" ContentType="application/vnd.openxmlformats-officedocument.presentationml.slide+xml"/>
  <Override PartName="/ppt/slides/slide62.xml" ContentType="application/vnd.openxmlformats-officedocument.presentationml.slide+xml"/>
  <Override PartName="/ppt/slides/slide45.xml" ContentType="application/vnd.openxmlformats-officedocument.presentationml.slide+xml"/>
  <Override PartName="/ppt/slides/slide28.xml" ContentType="application/vnd.openxmlformats-officedocument.presentationml.slide+xml"/>
  <Override PartName="/ppt/slides/slide46.xml" ContentType="application/vnd.openxmlformats-officedocument.presentationml.slide+xml"/>
  <Override PartName="/ppt/slides/slide29.xml" ContentType="application/vnd.openxmlformats-officedocument.presentationml.slide+xml"/>
  <Override PartName="/ppt/slides/slide61.xml" ContentType="application/vnd.openxmlformats-officedocument.presentationml.slide+xml"/>
  <Override PartName="/ppt/slides/slide27.xml" ContentType="application/vnd.openxmlformats-officedocument.presentationml.slide+xml"/>
  <Override PartName="/ppt/slides/slide44.xml" ContentType="application/vnd.openxmlformats-officedocument.presentationml.slide+xml"/>
  <Override PartName="/ppt/slides/slide35.xml" ContentType="application/vnd.openxmlformats-officedocument.presentationml.slide+xml"/>
  <Override PartName="/ppt/slides/slide52.xml" ContentType="application/vnd.openxmlformats-officedocument.presentationml.slide+xml"/>
  <Override PartName="/ppt/slides/slide18.xml" ContentType="application/vnd.openxmlformats-officedocument.presentationml.slide+xml"/>
  <Override PartName="/ppt/slides/slide60.xml" ContentType="application/vnd.openxmlformats-officedocument.presentationml.slide+xml"/>
  <Override PartName="/ppt/slides/slide26.xml" ContentType="application/vnd.openxmlformats-officedocument.presentationml.slide+xml"/>
  <Override PartName="/ppt/slides/slide65.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53.xml" ContentType="application/vnd.openxmlformats-officedocument.presentationml.slide+xml"/>
  <Override PartName="/ppt/slides/slide10.xml" ContentType="application/vnd.openxmlformats-officedocument.presentationml.slide+xml"/>
  <Override PartName="/ppt/slides/slide2.xml" ContentType="application/vnd.openxmlformats-officedocument.presentationml.slide+xml"/>
  <Override PartName="/ppt/slides/slide37.xml" ContentType="application/vnd.openxmlformats-officedocument.presentationml.slide+xml"/>
  <Override PartName="/ppt/slides/slide54.xml" ContentType="application/vnd.openxmlformats-officedocument.presentationml.slide+xml"/>
  <Override PartName="/ppt/slides/slide11.xml" ContentType="application/vnd.openxmlformats-officedocument.presentationml.slide+xml"/>
  <Override PartName="/ppt/slides/slide3.xml" ContentType="application/vnd.openxmlformats-officedocument.presentationml.slide+xml"/>
  <Override PartName="/ppt/slides/slide38.xml" ContentType="application/vnd.openxmlformats-officedocument.presentationml.slide+xml"/>
  <Override PartName="/ppt/slides/slide63.xml" ContentType="application/vnd.openxmlformats-officedocument.presentationml.slide+xml"/>
  <Override PartName="/ppt/slides/slide20.xml" ContentType="application/vnd.openxmlformats-officedocument.presentationml.slide+xml"/>
  <Override PartName="/ppt/slides/slide55.xml" ContentType="application/vnd.openxmlformats-officedocument.presentationml.slide+xml"/>
  <Override PartName="/ppt/slides/slide12.xml" ContentType="application/vnd.openxmlformats-officedocument.presentationml.slide+xml"/>
  <Override PartName="/ppt/slides/slide4.xml" ContentType="application/vnd.openxmlformats-officedocument.presentationml.slide+xml"/>
  <Override PartName="/ppt/slides/slide39.xml" ContentType="application/vnd.openxmlformats-officedocument.presentationml.slide+xml"/>
  <Override PartName="/ppt/slides/slide64.xml" ContentType="application/vnd.openxmlformats-officedocument.presentationml.slide+xml"/>
  <Override PartName="/ppt/slides/slide21.xml" ContentType="application/vnd.openxmlformats-officedocument.presentationml.slide+xml"/>
  <Override PartName="/ppt/slides/slide56.xml" ContentType="application/vnd.openxmlformats-officedocument.presentationml.slide+xml"/>
  <Override PartName="/ppt/slides/slide13.xml" ContentType="application/vnd.openxmlformats-officedocument.presentationml.slide+xml"/>
  <Override PartName="/ppt/slides/slide30.xml" ContentType="application/vnd.openxmlformats-officedocument.presentationml.slide+xml"/>
  <Override PartName="/ppt/slides/slide5.xml" ContentType="application/vnd.openxmlformats-officedocument.presentationml.slide+xml"/>
  <Override PartName="/ppt/slides/slide14.xml" ContentType="application/vnd.openxmlformats-officedocument.presentationml.slide+xml"/>
  <Override PartName="/ppt/slides/slide57.xml" ContentType="application/vnd.openxmlformats-officedocument.presentationml.slide+xml"/>
  <Override PartName="/ppt/slides/slide40.xml" ContentType="application/vnd.openxmlformats-officedocument.presentationml.slide+xml"/>
  <Override PartName="/ppt/slides/slide6.xml" ContentType="application/vnd.openxmlformats-officedocument.presentationml.slide+xml"/>
  <Override PartName="/ppt/slides/slide15.xml" ContentType="application/vnd.openxmlformats-officedocument.presentationml.slide+xml"/>
  <Override PartName="/ppt/slides/slide58.xml" ContentType="application/vnd.openxmlformats-officedocument.presentationml.slide+xml"/>
  <Override PartName="/ppt/slides/slide41.xml" ContentType="application/vnd.openxmlformats-officedocument.presentationml.slide+xml"/>
  <Override PartName="/ppt/slides/slide7.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 id="2147483700" r:id="rId6"/>
    <p:sldMasterId id="2147483713" r:id="rId7"/>
    <p:sldMasterId id="2147483726" r:id="rId8"/>
    <p:sldMasterId id="2147483739" r:id="rId9"/>
    <p:sldMasterId id="2147483752" r:id="rId10"/>
    <p:sldMasterId id="2147483765" r:id="rId11"/>
  </p:sldMasterIdLst>
  <p:notesMasterIdLst>
    <p:notesMasterId r:id="rId12"/>
  </p:notesMasterIdLst>
  <p:sldIdLst>
    <p:sldId id="256" r:id="rId13"/>
    <p:sldId id="257" r:id="rId14"/>
    <p:sldId id="258" r:id="rId15"/>
    <p:sldId id="259" r:id="rId16"/>
    <p:sldId id="260" r:id="rId17"/>
    <p:sldId id="261" r:id="rId18"/>
    <p:sldId id="262" r:id="rId19"/>
    <p:sldId id="263" r:id="rId20"/>
    <p:sldId id="264" r:id="rId21"/>
    <p:sldId id="265" r:id="rId22"/>
    <p:sldId id="266" r:id="rId23"/>
    <p:sldId id="267" r:id="rId24"/>
    <p:sldId id="268" r:id="rId25"/>
    <p:sldId id="269" r:id="rId26"/>
    <p:sldId id="270" r:id="rId27"/>
    <p:sldId id="271" r:id="rId28"/>
    <p:sldId id="272" r:id="rId29"/>
    <p:sldId id="273" r:id="rId30"/>
    <p:sldId id="274" r:id="rId31"/>
    <p:sldId id="275" r:id="rId32"/>
    <p:sldId id="276" r:id="rId33"/>
    <p:sldId id="277" r:id="rId34"/>
    <p:sldId id="278" r:id="rId35"/>
    <p:sldId id="279" r:id="rId36"/>
    <p:sldId id="280" r:id="rId37"/>
    <p:sldId id="281" r:id="rId38"/>
    <p:sldId id="282" r:id="rId39"/>
    <p:sldId id="283" r:id="rId40"/>
    <p:sldId id="284" r:id="rId41"/>
    <p:sldId id="285" r:id="rId42"/>
    <p:sldId id="286" r:id="rId43"/>
    <p:sldId id="287" r:id="rId44"/>
    <p:sldId id="288" r:id="rId45"/>
    <p:sldId id="289" r:id="rId46"/>
    <p:sldId id="290" r:id="rId47"/>
    <p:sldId id="291" r:id="rId48"/>
    <p:sldId id="292" r:id="rId49"/>
    <p:sldId id="293" r:id="rId50"/>
    <p:sldId id="294" r:id="rId51"/>
    <p:sldId id="295" r:id="rId52"/>
    <p:sldId id="296" r:id="rId53"/>
    <p:sldId id="297" r:id="rId54"/>
    <p:sldId id="298" r:id="rId55"/>
    <p:sldId id="299" r:id="rId56"/>
    <p:sldId id="300" r:id="rId57"/>
    <p:sldId id="301" r:id="rId58"/>
    <p:sldId id="302" r:id="rId59"/>
    <p:sldId id="303" r:id="rId60"/>
    <p:sldId id="304" r:id="rId61"/>
    <p:sldId id="305" r:id="rId62"/>
    <p:sldId id="306" r:id="rId63"/>
    <p:sldId id="307" r:id="rId64"/>
    <p:sldId id="308" r:id="rId65"/>
    <p:sldId id="309" r:id="rId66"/>
    <p:sldId id="310" r:id="rId67"/>
    <p:sldId id="311" r:id="rId68"/>
    <p:sldId id="312" r:id="rId69"/>
    <p:sldId id="313" r:id="rId70"/>
    <p:sldId id="314" r:id="rId71"/>
    <p:sldId id="315" r:id="rId72"/>
    <p:sldId id="316" r:id="rId73"/>
    <p:sldId id="317" r:id="rId74"/>
    <p:sldId id="318" r:id="rId75"/>
    <p:sldId id="319" r:id="rId76"/>
    <p:sldId id="320" r:id="rId77"/>
    <p:sldId id="321" r:id="rId78"/>
    <p:sldId id="322" r:id="rId79"/>
    <p:sldId id="323" r:id="rId80"/>
  </p:sldIdLst>
  <p:sldSz cx="12192000" cy="6858000"/>
  <p:notesSz cx="6797675" cy="9926638"/>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slideMaster" Target="slideMasters/slideMaster8.xml"/><Relationship Id="rId10" Type="http://schemas.openxmlformats.org/officeDocument/2006/relationships/slideMaster" Target="slideMasters/slideMaster9.xml"/><Relationship Id="rId11" Type="http://schemas.openxmlformats.org/officeDocument/2006/relationships/slideMaster" Target="slideMasters/slideMaster10.xml"/><Relationship Id="rId12" Type="http://schemas.openxmlformats.org/officeDocument/2006/relationships/notesMaster" Target="notesMasters/notesMaster1.xml"/><Relationship Id="rId13" Type="http://schemas.openxmlformats.org/officeDocument/2006/relationships/slide" Target="slides/slide1.xml"/><Relationship Id="rId14" Type="http://schemas.openxmlformats.org/officeDocument/2006/relationships/slide" Target="slides/slide2.xml"/><Relationship Id="rId15" Type="http://schemas.openxmlformats.org/officeDocument/2006/relationships/slide" Target="slides/slide3.xml"/><Relationship Id="rId16" Type="http://schemas.openxmlformats.org/officeDocument/2006/relationships/slide" Target="slides/slide4.xml"/><Relationship Id="rId17" Type="http://schemas.openxmlformats.org/officeDocument/2006/relationships/slide" Target="slides/slide5.xml"/><Relationship Id="rId18" Type="http://schemas.openxmlformats.org/officeDocument/2006/relationships/slide" Target="slides/slide6.xml"/><Relationship Id="rId19" Type="http://schemas.openxmlformats.org/officeDocument/2006/relationships/slide" Target="slides/slide7.xml"/><Relationship Id="rId20" Type="http://schemas.openxmlformats.org/officeDocument/2006/relationships/slide" Target="slides/slide8.xml"/><Relationship Id="rId21" Type="http://schemas.openxmlformats.org/officeDocument/2006/relationships/slide" Target="slides/slide9.xml"/><Relationship Id="rId22" Type="http://schemas.openxmlformats.org/officeDocument/2006/relationships/slide" Target="slides/slide10.xml"/><Relationship Id="rId23" Type="http://schemas.openxmlformats.org/officeDocument/2006/relationships/slide" Target="slides/slide11.xml"/><Relationship Id="rId24" Type="http://schemas.openxmlformats.org/officeDocument/2006/relationships/slide" Target="slides/slide12.xml"/><Relationship Id="rId25" Type="http://schemas.openxmlformats.org/officeDocument/2006/relationships/slide" Target="slides/slide13.xml"/><Relationship Id="rId26" Type="http://schemas.openxmlformats.org/officeDocument/2006/relationships/slide" Target="slides/slide14.xml"/><Relationship Id="rId27" Type="http://schemas.openxmlformats.org/officeDocument/2006/relationships/slide" Target="slides/slide15.xml"/><Relationship Id="rId28" Type="http://schemas.openxmlformats.org/officeDocument/2006/relationships/slide" Target="slides/slide16.xml"/><Relationship Id="rId29" Type="http://schemas.openxmlformats.org/officeDocument/2006/relationships/slide" Target="slides/slide17.xml"/><Relationship Id="rId30" Type="http://schemas.openxmlformats.org/officeDocument/2006/relationships/slide" Target="slides/slide18.xml"/><Relationship Id="rId31" Type="http://schemas.openxmlformats.org/officeDocument/2006/relationships/slide" Target="slides/slide19.xml"/><Relationship Id="rId32" Type="http://schemas.openxmlformats.org/officeDocument/2006/relationships/slide" Target="slides/slide20.xml"/><Relationship Id="rId33" Type="http://schemas.openxmlformats.org/officeDocument/2006/relationships/slide" Target="slides/slide21.xml"/><Relationship Id="rId34" Type="http://schemas.openxmlformats.org/officeDocument/2006/relationships/slide" Target="slides/slide22.xml"/><Relationship Id="rId35" Type="http://schemas.openxmlformats.org/officeDocument/2006/relationships/slide" Target="slides/slide23.xml"/><Relationship Id="rId36" Type="http://schemas.openxmlformats.org/officeDocument/2006/relationships/slide" Target="slides/slide24.xml"/><Relationship Id="rId37" Type="http://schemas.openxmlformats.org/officeDocument/2006/relationships/slide" Target="slides/slide25.xml"/><Relationship Id="rId38" Type="http://schemas.openxmlformats.org/officeDocument/2006/relationships/slide" Target="slides/slide26.xml"/><Relationship Id="rId39" Type="http://schemas.openxmlformats.org/officeDocument/2006/relationships/slide" Target="slides/slide27.xml"/><Relationship Id="rId40" Type="http://schemas.openxmlformats.org/officeDocument/2006/relationships/slide" Target="slides/slide28.xml"/><Relationship Id="rId41" Type="http://schemas.openxmlformats.org/officeDocument/2006/relationships/slide" Target="slides/slide29.xml"/><Relationship Id="rId42" Type="http://schemas.openxmlformats.org/officeDocument/2006/relationships/slide" Target="slides/slide30.xml"/><Relationship Id="rId43" Type="http://schemas.openxmlformats.org/officeDocument/2006/relationships/slide" Target="slides/slide31.xml"/><Relationship Id="rId44" Type="http://schemas.openxmlformats.org/officeDocument/2006/relationships/slide" Target="slides/slide32.xml"/><Relationship Id="rId45" Type="http://schemas.openxmlformats.org/officeDocument/2006/relationships/slide" Target="slides/slide33.xml"/><Relationship Id="rId46" Type="http://schemas.openxmlformats.org/officeDocument/2006/relationships/slide" Target="slides/slide34.xml"/><Relationship Id="rId47" Type="http://schemas.openxmlformats.org/officeDocument/2006/relationships/slide" Target="slides/slide35.xml"/><Relationship Id="rId48" Type="http://schemas.openxmlformats.org/officeDocument/2006/relationships/slide" Target="slides/slide36.xml"/><Relationship Id="rId49" Type="http://schemas.openxmlformats.org/officeDocument/2006/relationships/slide" Target="slides/slide37.xml"/><Relationship Id="rId50" Type="http://schemas.openxmlformats.org/officeDocument/2006/relationships/slide" Target="slides/slide38.xml"/><Relationship Id="rId51" Type="http://schemas.openxmlformats.org/officeDocument/2006/relationships/slide" Target="slides/slide39.xml"/><Relationship Id="rId52" Type="http://schemas.openxmlformats.org/officeDocument/2006/relationships/slide" Target="slides/slide40.xml"/><Relationship Id="rId53" Type="http://schemas.openxmlformats.org/officeDocument/2006/relationships/slide" Target="slides/slide41.xml"/><Relationship Id="rId54" Type="http://schemas.openxmlformats.org/officeDocument/2006/relationships/slide" Target="slides/slide42.xml"/><Relationship Id="rId55" Type="http://schemas.openxmlformats.org/officeDocument/2006/relationships/slide" Target="slides/slide43.xml"/><Relationship Id="rId56" Type="http://schemas.openxmlformats.org/officeDocument/2006/relationships/slide" Target="slides/slide44.xml"/><Relationship Id="rId57" Type="http://schemas.openxmlformats.org/officeDocument/2006/relationships/slide" Target="slides/slide45.xml"/><Relationship Id="rId58" Type="http://schemas.openxmlformats.org/officeDocument/2006/relationships/slide" Target="slides/slide46.xml"/><Relationship Id="rId59" Type="http://schemas.openxmlformats.org/officeDocument/2006/relationships/slide" Target="slides/slide47.xml"/><Relationship Id="rId60" Type="http://schemas.openxmlformats.org/officeDocument/2006/relationships/slide" Target="slides/slide48.xml"/><Relationship Id="rId61" Type="http://schemas.openxmlformats.org/officeDocument/2006/relationships/slide" Target="slides/slide49.xml"/><Relationship Id="rId62" Type="http://schemas.openxmlformats.org/officeDocument/2006/relationships/slide" Target="slides/slide50.xml"/><Relationship Id="rId63" Type="http://schemas.openxmlformats.org/officeDocument/2006/relationships/slide" Target="slides/slide51.xml"/><Relationship Id="rId64" Type="http://schemas.openxmlformats.org/officeDocument/2006/relationships/slide" Target="slides/slide52.xml"/><Relationship Id="rId65" Type="http://schemas.openxmlformats.org/officeDocument/2006/relationships/slide" Target="slides/slide53.xml"/><Relationship Id="rId66" Type="http://schemas.openxmlformats.org/officeDocument/2006/relationships/slide" Target="slides/slide54.xml"/><Relationship Id="rId67" Type="http://schemas.openxmlformats.org/officeDocument/2006/relationships/slide" Target="slides/slide55.xml"/><Relationship Id="rId68" Type="http://schemas.openxmlformats.org/officeDocument/2006/relationships/slide" Target="slides/slide56.xml"/><Relationship Id="rId69" Type="http://schemas.openxmlformats.org/officeDocument/2006/relationships/slide" Target="slides/slide57.xml"/><Relationship Id="rId70" Type="http://schemas.openxmlformats.org/officeDocument/2006/relationships/slide" Target="slides/slide58.xml"/><Relationship Id="rId71" Type="http://schemas.openxmlformats.org/officeDocument/2006/relationships/slide" Target="slides/slide59.xml"/><Relationship Id="rId72" Type="http://schemas.openxmlformats.org/officeDocument/2006/relationships/slide" Target="slides/slide60.xml"/><Relationship Id="rId73" Type="http://schemas.openxmlformats.org/officeDocument/2006/relationships/slide" Target="slides/slide61.xml"/><Relationship Id="rId74" Type="http://schemas.openxmlformats.org/officeDocument/2006/relationships/slide" Target="slides/slide62.xml"/><Relationship Id="rId75" Type="http://schemas.openxmlformats.org/officeDocument/2006/relationships/slide" Target="slides/slide63.xml"/><Relationship Id="rId76" Type="http://schemas.openxmlformats.org/officeDocument/2006/relationships/slide" Target="slides/slide64.xml"/><Relationship Id="rId77" Type="http://schemas.openxmlformats.org/officeDocument/2006/relationships/slide" Target="slides/slide65.xml"/><Relationship Id="rId78" Type="http://schemas.openxmlformats.org/officeDocument/2006/relationships/slide" Target="slides/slide66.xml"/><Relationship Id="rId79" Type="http://schemas.openxmlformats.org/officeDocument/2006/relationships/slide" Target="slides/slide67.xml"/><Relationship Id="rId80" Type="http://schemas.openxmlformats.org/officeDocument/2006/relationships/slide" Target="slides/slide68.xml"/><Relationship Id="rId81" Type="http://schemas.openxmlformats.org/officeDocument/2006/relationships/presProps" Target="presProps.xml"/>
</Relationships>
</file>

<file path=ppt/notesMasters/_rels/notesMaster1.xml.rels><?xml version="1.0" encoding="UTF-8"?>
<Relationships xmlns="http://schemas.openxmlformats.org/package/2006/relationships"><Relationship Id="rId1" Type="http://schemas.openxmlformats.org/officeDocument/2006/relationships/theme" Target="../theme/theme11.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0" name="PlaceHolder 1"/>
          <p:cNvSpPr>
            <a:spLocks noGrp="1"/>
          </p:cNvSpPr>
          <p:nvPr>
            <p:ph type="sldImg"/>
          </p:nvPr>
        </p:nvSpPr>
        <p:spPr>
          <a:xfrm>
            <a:off x="216000" y="812520"/>
            <a:ext cx="7127280" cy="4008960"/>
          </a:xfrm>
          <a:prstGeom prst="rect">
            <a:avLst/>
          </a:prstGeom>
          <a:noFill/>
          <a:ln w="0">
            <a:noFill/>
          </a:ln>
        </p:spPr>
        <p:txBody>
          <a:bodyPr lIns="0" rIns="0" tIns="0" bIns="0" anchor="ctr">
            <a:noAutofit/>
          </a:bodyPr>
          <a:p>
            <a:pPr algn="ctr"/>
            <a:r>
              <a:rPr b="0" lang="en-GB" sz="4400" spc="-1" strike="noStrike">
                <a:solidFill>
                  <a:srgbClr val="000000"/>
                </a:solidFill>
                <a:latin typeface="Arial"/>
              </a:rPr>
              <a:t>Click to move the slide</a:t>
            </a:r>
            <a:endParaRPr b="0" lang="en-GB" sz="4400" spc="-1" strike="noStrike">
              <a:solidFill>
                <a:srgbClr val="000000"/>
              </a:solidFill>
              <a:latin typeface="Arial"/>
            </a:endParaRPr>
          </a:p>
        </p:txBody>
      </p:sp>
      <p:sp>
        <p:nvSpPr>
          <p:cNvPr id="461" name="PlaceHolder 2"/>
          <p:cNvSpPr>
            <a:spLocks noGrp="1"/>
          </p:cNvSpPr>
          <p:nvPr>
            <p:ph type="body"/>
          </p:nvPr>
        </p:nvSpPr>
        <p:spPr>
          <a:xfrm>
            <a:off x="756000" y="5078520"/>
            <a:ext cx="6047640" cy="4811040"/>
          </a:xfrm>
          <a:prstGeom prst="rect">
            <a:avLst/>
          </a:prstGeom>
          <a:noFill/>
          <a:ln w="0">
            <a:noFill/>
          </a:ln>
        </p:spPr>
        <p:txBody>
          <a:bodyPr lIns="0" rIns="0" tIns="0" bIns="0" anchor="t">
            <a:noAutofit/>
          </a:bodyPr>
          <a:p>
            <a:pPr marL="216000" indent="0">
              <a:buNone/>
            </a:pPr>
            <a:r>
              <a:rPr b="0" lang="en-GB" sz="2000" spc="-1" strike="noStrike">
                <a:solidFill>
                  <a:srgbClr val="000000"/>
                </a:solidFill>
                <a:latin typeface="Arial"/>
              </a:rPr>
              <a:t>Click to edit the notes' format</a:t>
            </a:r>
            <a:endParaRPr b="0" lang="en-GB" sz="2000" spc="-1" strike="noStrike">
              <a:solidFill>
                <a:srgbClr val="000000"/>
              </a:solidFill>
              <a:latin typeface="Arial"/>
            </a:endParaRPr>
          </a:p>
        </p:txBody>
      </p:sp>
      <p:sp>
        <p:nvSpPr>
          <p:cNvPr id="462" name="PlaceHolder 3"/>
          <p:cNvSpPr>
            <a:spLocks noGrp="1"/>
          </p:cNvSpPr>
          <p:nvPr>
            <p:ph type="hdr"/>
          </p:nvPr>
        </p:nvSpPr>
        <p:spPr>
          <a:xfrm>
            <a:off x="0" y="0"/>
            <a:ext cx="3280680" cy="534240"/>
          </a:xfrm>
          <a:prstGeom prst="rect">
            <a:avLst/>
          </a:prstGeom>
          <a:noFill/>
          <a:ln w="0">
            <a:noFill/>
          </a:ln>
        </p:spPr>
        <p:txBody>
          <a:bodyPr lIns="0" rIns="0" tIns="0" bIns="0" anchor="t">
            <a:noAutofit/>
          </a:bodyPr>
          <a:p>
            <a:pPr indent="0">
              <a:buNone/>
            </a:pPr>
            <a:r>
              <a:rPr b="0" lang="en-GB" sz="1400" spc="-1" strike="noStrike">
                <a:solidFill>
                  <a:srgbClr val="000000"/>
                </a:solidFill>
                <a:latin typeface="Times New Roman"/>
              </a:rPr>
              <a:t>&lt;header&gt;</a:t>
            </a:r>
            <a:endParaRPr b="0" lang="en-GB" sz="1400" spc="-1" strike="noStrike">
              <a:solidFill>
                <a:srgbClr val="000000"/>
              </a:solidFill>
              <a:latin typeface="Times New Roman"/>
            </a:endParaRPr>
          </a:p>
        </p:txBody>
      </p:sp>
      <p:sp>
        <p:nvSpPr>
          <p:cNvPr id="463" name="PlaceHolder 4"/>
          <p:cNvSpPr>
            <a:spLocks noGrp="1"/>
          </p:cNvSpPr>
          <p:nvPr>
            <p:ph type="dt" idx="1"/>
          </p:nvPr>
        </p:nvSpPr>
        <p:spPr>
          <a:xfrm>
            <a:off x="4278960" y="0"/>
            <a:ext cx="3280680" cy="534240"/>
          </a:xfrm>
          <a:prstGeom prst="rect">
            <a:avLst/>
          </a:prstGeom>
          <a:noFill/>
          <a:ln w="0">
            <a:noFill/>
          </a:ln>
        </p:spPr>
        <p:txBody>
          <a:bodyPr lIns="0" rIns="0" tIns="0" bIns="0" anchor="t">
            <a:noAutofit/>
          </a:bodyPr>
          <a:lstStyle>
            <a:lvl1pPr indent="0" algn="r">
              <a:buNone/>
              <a:defRPr b="0" lang="en-GB" sz="1400" spc="-1" strike="noStrike">
                <a:solidFill>
                  <a:srgbClr val="000000"/>
                </a:solidFill>
                <a:latin typeface="Times New Roman"/>
              </a:defRPr>
            </a:lvl1pPr>
          </a:lstStyle>
          <a:p>
            <a:pPr indent="0" algn="r">
              <a:buNone/>
            </a:pPr>
            <a:r>
              <a:rPr b="0" lang="en-GB" sz="1400" spc="-1" strike="noStrike">
                <a:solidFill>
                  <a:srgbClr val="000000"/>
                </a:solidFill>
                <a:latin typeface="Times New Roman"/>
              </a:rPr>
              <a:t>&lt;date/time&gt;</a:t>
            </a:r>
            <a:endParaRPr b="0" lang="en-GB" sz="1400" spc="-1" strike="noStrike">
              <a:solidFill>
                <a:srgbClr val="000000"/>
              </a:solidFill>
              <a:latin typeface="Times New Roman"/>
            </a:endParaRPr>
          </a:p>
        </p:txBody>
      </p:sp>
      <p:sp>
        <p:nvSpPr>
          <p:cNvPr id="464" name="PlaceHolder 5"/>
          <p:cNvSpPr>
            <a:spLocks noGrp="1"/>
          </p:cNvSpPr>
          <p:nvPr>
            <p:ph type="ftr" idx="2"/>
          </p:nvPr>
        </p:nvSpPr>
        <p:spPr>
          <a:xfrm>
            <a:off x="0" y="10157400"/>
            <a:ext cx="3280680" cy="534240"/>
          </a:xfrm>
          <a:prstGeom prst="rect">
            <a:avLst/>
          </a:prstGeom>
          <a:noFill/>
          <a:ln w="0">
            <a:noFill/>
          </a:ln>
        </p:spPr>
        <p:txBody>
          <a:bodyPr lIns="0" rIns="0" tIns="0" bIns="0" anchor="b">
            <a:noAutofit/>
          </a:bodyPr>
          <a:lstStyle>
            <a:lvl1pPr indent="0">
              <a:buNone/>
              <a:defRPr b="0" lang="en-GB" sz="1400" spc="-1" strike="noStrike">
                <a:solidFill>
                  <a:srgbClr val="000000"/>
                </a:solidFill>
                <a:latin typeface="Times New Roman"/>
              </a:defRPr>
            </a:lvl1pPr>
          </a:lstStyle>
          <a:p>
            <a:pPr indent="0">
              <a:buNone/>
            </a:pPr>
            <a:r>
              <a:rPr b="0" lang="en-GB" sz="1400" spc="-1" strike="noStrike">
                <a:solidFill>
                  <a:srgbClr val="000000"/>
                </a:solidFill>
                <a:latin typeface="Times New Roman"/>
              </a:rPr>
              <a:t>&lt;footer&gt;</a:t>
            </a:r>
            <a:endParaRPr b="0" lang="en-GB" sz="1400" spc="-1" strike="noStrike">
              <a:solidFill>
                <a:srgbClr val="000000"/>
              </a:solidFill>
              <a:latin typeface="Times New Roman"/>
            </a:endParaRPr>
          </a:p>
        </p:txBody>
      </p:sp>
      <p:sp>
        <p:nvSpPr>
          <p:cNvPr id="465" name="PlaceHolder 6"/>
          <p:cNvSpPr>
            <a:spLocks noGrp="1"/>
          </p:cNvSpPr>
          <p:nvPr>
            <p:ph type="sldNum" idx="3"/>
          </p:nvPr>
        </p:nvSpPr>
        <p:spPr>
          <a:xfrm>
            <a:off x="4278960" y="10157400"/>
            <a:ext cx="3280680" cy="534240"/>
          </a:xfrm>
          <a:prstGeom prst="rect">
            <a:avLst/>
          </a:prstGeom>
          <a:noFill/>
          <a:ln w="0">
            <a:noFill/>
          </a:ln>
        </p:spPr>
        <p:txBody>
          <a:bodyPr lIns="0" rIns="0" tIns="0" bIns="0" anchor="b">
            <a:noAutofit/>
          </a:bodyPr>
          <a:lstStyle>
            <a:lvl1pPr indent="0" algn="r">
              <a:buNone/>
              <a:defRPr b="0" lang="en-GB" sz="1400" spc="-1" strike="noStrike">
                <a:solidFill>
                  <a:srgbClr val="000000"/>
                </a:solidFill>
                <a:latin typeface="Times New Roman"/>
              </a:defRPr>
            </a:lvl1pPr>
          </a:lstStyle>
          <a:p>
            <a:pPr indent="0" algn="r">
              <a:buNone/>
            </a:pPr>
            <a:fld id="{8DCC5D12-75E8-4211-997D-267EDA2494F5}" type="slidenum">
              <a:rPr b="0" lang="en-GB" sz="1400" spc="-1" strike="noStrike">
                <a:solidFill>
                  <a:srgbClr val="000000"/>
                </a:solidFill>
                <a:latin typeface="Times New Roman"/>
              </a:rPr>
              <a:t>&lt;number&gt;</a:t>
            </a:fld>
            <a:endParaRPr b="0" lang="en-GB"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
</Relationships>
</file>

<file path=ppt/notesSlides/_rels/notesSlide51.xml.rels><?xml version="1.0" encoding="UTF-8"?>
<Relationships xmlns="http://schemas.openxmlformats.org/package/2006/relationships"><Relationship Id="rId1" Type="http://schemas.openxmlformats.org/officeDocument/2006/relationships/slide" Target="../slides/slide51.xml"/><Relationship Id="rId2" Type="http://schemas.openxmlformats.org/officeDocument/2006/relationships/notesMaster" Target="../notesMasters/notesMaster1.xml"/>
</Relationships>
</file>

<file path=ppt/notesSlides/_rels/notesSlide52.xml.rels><?xml version="1.0" encoding="UTF-8"?>
<Relationships xmlns="http://schemas.openxmlformats.org/package/2006/relationships"><Relationship Id="rId1" Type="http://schemas.openxmlformats.org/officeDocument/2006/relationships/slide" Target="../slides/slide52.xml"/><Relationship Id="rId2" Type="http://schemas.openxmlformats.org/officeDocument/2006/relationships/notesMaster" Target="../notesMasters/notesMaster1.xml"/>
</Relationships>
</file>

<file path=ppt/notesSlides/_rels/notesSlide53.xml.rels><?xml version="1.0" encoding="UTF-8"?>
<Relationships xmlns="http://schemas.openxmlformats.org/package/2006/relationships"><Relationship Id="rId1" Type="http://schemas.openxmlformats.org/officeDocument/2006/relationships/hyperlink" Target="https://www.aviationtoday.com/2018/09/14/boeing-ceo-talks-digital-twin-era-aviation/" TargetMode="External"/><Relationship Id="rId2" Type="http://schemas.openxmlformats.org/officeDocument/2006/relationships/slide" Target="../slides/slide53.xml"/><Relationship Id="rId3" Type="http://schemas.openxmlformats.org/officeDocument/2006/relationships/notesMaster" Target="../notesMasters/notesMaster1.xml"/>
</Relationships>
</file>

<file path=ppt/notesSlides/_rels/notesSlide54.xml.rels><?xml version="1.0" encoding="UTF-8"?>
<Relationships xmlns="http://schemas.openxmlformats.org/package/2006/relationships"><Relationship Id="rId1" Type="http://schemas.openxmlformats.org/officeDocument/2006/relationships/slide" Target="../slides/slide54.xml"/><Relationship Id="rId2" Type="http://schemas.openxmlformats.org/officeDocument/2006/relationships/notesMaster" Target="../notesMasters/notesMaster1.xml"/>
</Relationships>
</file>

<file path=ppt/notesSlides/_rels/notesSlide55.xml.rels><?xml version="1.0" encoding="UTF-8"?>
<Relationships xmlns="http://schemas.openxmlformats.org/package/2006/relationships"><Relationship Id="rId1" Type="http://schemas.openxmlformats.org/officeDocument/2006/relationships/slide" Target="../slides/slide55.xml"/><Relationship Id="rId2" Type="http://schemas.openxmlformats.org/officeDocument/2006/relationships/notesMaster" Target="../notesMasters/notesMaster1.xml"/>
</Relationships>
</file>

<file path=ppt/notesSlides/_rels/notesSlide60.xml.rels><?xml version="1.0" encoding="UTF-8"?>
<Relationships xmlns="http://schemas.openxmlformats.org/package/2006/relationships"><Relationship Id="rId1" Type="http://schemas.openxmlformats.org/officeDocument/2006/relationships/slide" Target="../slides/slide60.xml"/><Relationship Id="rId2" Type="http://schemas.openxmlformats.org/officeDocument/2006/relationships/notesMaster" Target="../notesMasters/notesMaster1.xml"/>
</Relationships>
</file>

<file path=ppt/notesSlides/_rels/notesSlide67.xml.rels><?xml version="1.0" encoding="UTF-8"?>
<Relationships xmlns="http://schemas.openxmlformats.org/package/2006/relationships"><Relationship Id="rId1" Type="http://schemas.openxmlformats.org/officeDocument/2006/relationships/slide" Target="../slides/slide67.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32" name="PlaceHolder 1"/>
          <p:cNvSpPr>
            <a:spLocks noGrp="1"/>
          </p:cNvSpPr>
          <p:nvPr>
            <p:ph type="sldImg"/>
          </p:nvPr>
        </p:nvSpPr>
        <p:spPr>
          <a:xfrm>
            <a:off x="90360" y="744480"/>
            <a:ext cx="6606000" cy="3711960"/>
          </a:xfrm>
          <a:prstGeom prst="rect">
            <a:avLst/>
          </a:prstGeom>
          <a:ln w="0">
            <a:noFill/>
          </a:ln>
        </p:spPr>
      </p:sp>
      <p:sp>
        <p:nvSpPr>
          <p:cNvPr id="733" name="PlaceHolder 2"/>
          <p:cNvSpPr>
            <a:spLocks noGrp="1"/>
          </p:cNvSpPr>
          <p:nvPr>
            <p:ph type="body"/>
          </p:nvPr>
        </p:nvSpPr>
        <p:spPr>
          <a:xfrm>
            <a:off x="679680" y="4715280"/>
            <a:ext cx="5427000" cy="4455720"/>
          </a:xfrm>
          <a:prstGeom prst="rect">
            <a:avLst/>
          </a:prstGeom>
          <a:noFill/>
          <a:ln w="0">
            <a:noFill/>
          </a:ln>
        </p:spPr>
        <p:txBody>
          <a:bodyPr lIns="95400" rIns="95400" tIns="47880" bIns="47880" anchor="t">
            <a:noAutofit/>
          </a:bodyPr>
          <a:p>
            <a:pPr marL="216000" indent="0">
              <a:buNone/>
            </a:pPr>
            <a:endParaRPr b="0" lang="en-GB" sz="1800" spc="-1" strike="noStrike">
              <a:solidFill>
                <a:srgbClr val="000000"/>
              </a:solidFill>
              <a:latin typeface="Arial"/>
            </a:endParaRPr>
          </a:p>
        </p:txBody>
      </p:sp>
      <p:sp>
        <p:nvSpPr>
          <p:cNvPr id="734" name="CustomShape 3"/>
          <p:cNvSpPr/>
          <p:nvPr/>
        </p:nvSpPr>
        <p:spPr>
          <a:xfrm>
            <a:off x="3850560" y="9428760"/>
            <a:ext cx="2934360" cy="485280"/>
          </a:xfrm>
          <a:prstGeom prst="rect">
            <a:avLst/>
          </a:prstGeom>
          <a:noFill/>
          <a:ln w="0">
            <a:noFill/>
          </a:ln>
        </p:spPr>
        <p:style>
          <a:lnRef idx="0"/>
          <a:fillRef idx="0"/>
          <a:effectRef idx="0"/>
          <a:fontRef idx="minor"/>
        </p:style>
        <p:txBody>
          <a:bodyPr lIns="95400" rIns="95400" tIns="47880" bIns="47880" anchor="b">
            <a:noAutofit/>
          </a:bodyPr>
          <a:p>
            <a:pPr algn="r">
              <a:lnSpc>
                <a:spcPct val="100000"/>
              </a:lnSpc>
            </a:pPr>
            <a:fld id="{02373215-C15C-453E-9665-698A47A4FECA}" type="slidenum">
              <a:rPr b="0" lang="de-DE" sz="1300" spc="-1" strike="noStrike">
                <a:solidFill>
                  <a:srgbClr val="000000"/>
                </a:solidFill>
                <a:latin typeface="+mn-lt"/>
                <a:ea typeface="+mn-ea"/>
              </a:rPr>
              <a:t>&lt;number&gt;</a:t>
            </a:fld>
            <a:endParaRPr b="0" lang="en-GB" sz="1300" spc="-1" strike="noStrike">
              <a:solidFill>
                <a:srgbClr val="000000"/>
              </a:solidFill>
              <a:latin typeface="Arial"/>
            </a:endParaRPr>
          </a:p>
        </p:txBody>
      </p:sp>
    </p:spTree>
  </p:cSld>
</p:notes>
</file>

<file path=ppt/notesSlides/notesSlide1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35" name="PlaceHolder 1"/>
          <p:cNvSpPr>
            <a:spLocks noGrp="1"/>
          </p:cNvSpPr>
          <p:nvPr>
            <p:ph type="sldImg"/>
          </p:nvPr>
        </p:nvSpPr>
        <p:spPr>
          <a:xfrm>
            <a:off x="217440" y="812880"/>
            <a:ext cx="7113960" cy="3997800"/>
          </a:xfrm>
          <a:prstGeom prst="rect">
            <a:avLst/>
          </a:prstGeom>
          <a:ln w="0">
            <a:noFill/>
          </a:ln>
        </p:spPr>
      </p:sp>
      <p:sp>
        <p:nvSpPr>
          <p:cNvPr id="736" name="PlaceHolder 2"/>
          <p:cNvSpPr>
            <a:spLocks noGrp="1"/>
          </p:cNvSpPr>
          <p:nvPr>
            <p:ph type="body"/>
          </p:nvPr>
        </p:nvSpPr>
        <p:spPr>
          <a:xfrm>
            <a:off x="756000" y="5078520"/>
            <a:ext cx="6036840" cy="4800240"/>
          </a:xfrm>
          <a:prstGeom prst="rect">
            <a:avLst/>
          </a:prstGeom>
          <a:noFill/>
          <a:ln w="0">
            <a:noFill/>
          </a:ln>
        </p:spPr>
        <p:txBody>
          <a:bodyPr lIns="0" rIns="0" tIns="0" bIns="0" anchor="t">
            <a:noAutofit/>
          </a:bodyPr>
          <a:p>
            <a:pPr marL="216000" indent="0">
              <a:buNone/>
            </a:pPr>
            <a:endParaRPr b="0" lang="en-GB" sz="1800" spc="-1" strike="noStrike">
              <a:solidFill>
                <a:srgbClr val="000000"/>
              </a:solidFill>
              <a:latin typeface="Arial"/>
            </a:endParaRPr>
          </a:p>
        </p:txBody>
      </p:sp>
      <p:sp>
        <p:nvSpPr>
          <p:cNvPr id="737" name="CustomShape 3"/>
          <p:cNvSpPr/>
          <p:nvPr/>
        </p:nvSpPr>
        <p:spPr>
          <a:xfrm>
            <a:off x="4278960" y="10157400"/>
            <a:ext cx="3269880" cy="523440"/>
          </a:xfrm>
          <a:prstGeom prst="rect">
            <a:avLst/>
          </a:prstGeom>
          <a:noFill/>
          <a:ln w="0">
            <a:noFill/>
          </a:ln>
        </p:spPr>
        <p:style>
          <a:lnRef idx="0"/>
          <a:fillRef idx="0"/>
          <a:effectRef idx="0"/>
          <a:fontRef idx="minor"/>
        </p:style>
        <p:txBody>
          <a:bodyPr lIns="0" rIns="0" tIns="0" bIns="0" anchor="b">
            <a:noAutofit/>
          </a:bodyPr>
          <a:p>
            <a:pPr algn="r">
              <a:lnSpc>
                <a:spcPct val="100000"/>
              </a:lnSpc>
            </a:pPr>
            <a:fld id="{2149CE8B-D4D5-41C8-B3DC-FD8EF69A7B4D}" type="slidenum">
              <a:rPr b="0" lang="en-US" sz="1400" spc="-1" strike="noStrike">
                <a:solidFill>
                  <a:srgbClr val="000000"/>
                </a:solidFill>
                <a:latin typeface="Times New Roman"/>
                <a:ea typeface="+mn-ea"/>
              </a:rPr>
              <a:t>&lt;number&gt;</a:t>
            </a:fld>
            <a:endParaRPr b="0" lang="en-GB" sz="1400" spc="-1" strike="noStrike">
              <a:solidFill>
                <a:srgbClr val="000000"/>
              </a:solidFill>
              <a:latin typeface="Arial"/>
            </a:endParaRPr>
          </a:p>
        </p:txBody>
      </p:sp>
    </p:spTree>
  </p:cSld>
</p:notes>
</file>

<file path=ppt/notesSlides/notesSlide5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38" name="PlaceHolder 1"/>
          <p:cNvSpPr>
            <a:spLocks noGrp="1"/>
          </p:cNvSpPr>
          <p:nvPr>
            <p:ph type="sldImg"/>
          </p:nvPr>
        </p:nvSpPr>
        <p:spPr>
          <a:xfrm>
            <a:off x="217440" y="812880"/>
            <a:ext cx="7122600" cy="4006440"/>
          </a:xfrm>
          <a:prstGeom prst="rect">
            <a:avLst/>
          </a:prstGeom>
          <a:ln w="0">
            <a:noFill/>
          </a:ln>
        </p:spPr>
      </p:sp>
      <p:sp>
        <p:nvSpPr>
          <p:cNvPr id="739" name="PlaceHolder 2"/>
          <p:cNvSpPr>
            <a:spLocks noGrp="1"/>
          </p:cNvSpPr>
          <p:nvPr>
            <p:ph type="body"/>
          </p:nvPr>
        </p:nvSpPr>
        <p:spPr>
          <a:xfrm>
            <a:off x="756000" y="5078520"/>
            <a:ext cx="6045480" cy="4808880"/>
          </a:xfrm>
          <a:prstGeom prst="rect">
            <a:avLst/>
          </a:prstGeom>
          <a:noFill/>
          <a:ln w="0">
            <a:noFill/>
          </a:ln>
        </p:spPr>
        <p:txBody>
          <a:bodyPr lIns="0" rIns="0" tIns="0" bIns="0" anchor="t">
            <a:noAutofit/>
          </a:bodyPr>
          <a:p>
            <a:pPr marL="216000" indent="0">
              <a:buNone/>
            </a:pPr>
            <a:endParaRPr b="0" lang="en-GB" sz="1800" spc="-1" strike="noStrike">
              <a:solidFill>
                <a:srgbClr val="000000"/>
              </a:solidFill>
              <a:latin typeface="Arial"/>
            </a:endParaRPr>
          </a:p>
        </p:txBody>
      </p:sp>
      <p:sp>
        <p:nvSpPr>
          <p:cNvPr id="740" name="TextShape 2"/>
          <p:cNvSpPr/>
          <p:nvPr/>
        </p:nvSpPr>
        <p:spPr>
          <a:xfrm>
            <a:off x="4278960" y="10157400"/>
            <a:ext cx="3278520" cy="532080"/>
          </a:xfrm>
          <a:prstGeom prst="rect">
            <a:avLst/>
          </a:prstGeom>
          <a:noFill/>
          <a:ln w="0">
            <a:noFill/>
          </a:ln>
        </p:spPr>
        <p:style>
          <a:lnRef idx="0"/>
          <a:fillRef idx="0"/>
          <a:effectRef idx="0"/>
          <a:fontRef idx="minor"/>
        </p:style>
        <p:txBody>
          <a:bodyPr lIns="0" rIns="0" tIns="0" bIns="0" anchor="b">
            <a:noAutofit/>
          </a:bodyPr>
          <a:p>
            <a:pPr algn="r">
              <a:lnSpc>
                <a:spcPct val="100000"/>
              </a:lnSpc>
            </a:pPr>
            <a:fld id="{EAB5686B-2AB2-414A-981F-7DFE87641C50}" type="slidenum">
              <a:rPr b="0" lang="en-US" sz="1400" spc="-1" strike="noStrike">
                <a:solidFill>
                  <a:srgbClr val="000000"/>
                </a:solidFill>
                <a:latin typeface="Times New Roman"/>
                <a:ea typeface="+mn-ea"/>
              </a:rPr>
              <a:t>&lt;number&gt;</a:t>
            </a:fld>
            <a:endParaRPr b="0" lang="en-GB" sz="1400" spc="-1" strike="noStrike">
              <a:solidFill>
                <a:srgbClr val="000000"/>
              </a:solidFill>
              <a:latin typeface="Arial"/>
            </a:endParaRPr>
          </a:p>
        </p:txBody>
      </p:sp>
    </p:spTree>
  </p:cSld>
</p:notes>
</file>

<file path=ppt/notesSlides/notesSlide5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41" name="PlaceHolder 1"/>
          <p:cNvSpPr>
            <a:spLocks noGrp="1"/>
          </p:cNvSpPr>
          <p:nvPr>
            <p:ph type="sldImg"/>
          </p:nvPr>
        </p:nvSpPr>
        <p:spPr>
          <a:xfrm>
            <a:off x="217440" y="812880"/>
            <a:ext cx="7122600" cy="4006440"/>
          </a:xfrm>
          <a:prstGeom prst="rect">
            <a:avLst/>
          </a:prstGeom>
          <a:ln w="0">
            <a:noFill/>
          </a:ln>
        </p:spPr>
      </p:sp>
      <p:sp>
        <p:nvSpPr>
          <p:cNvPr id="742" name="PlaceHolder 2"/>
          <p:cNvSpPr>
            <a:spLocks noGrp="1"/>
          </p:cNvSpPr>
          <p:nvPr>
            <p:ph type="body"/>
          </p:nvPr>
        </p:nvSpPr>
        <p:spPr>
          <a:xfrm>
            <a:off x="756000" y="5078520"/>
            <a:ext cx="6045480" cy="4808880"/>
          </a:xfrm>
          <a:prstGeom prst="rect">
            <a:avLst/>
          </a:prstGeom>
          <a:noFill/>
          <a:ln w="0">
            <a:noFill/>
          </a:ln>
        </p:spPr>
        <p:txBody>
          <a:bodyPr lIns="0" rIns="0" tIns="0" bIns="0" anchor="t">
            <a:noAutofit/>
          </a:bodyPr>
          <a:p>
            <a:pPr marL="216000" indent="0">
              <a:buNone/>
            </a:pPr>
            <a:endParaRPr b="0" lang="en-GB" sz="1800" spc="-1" strike="noStrike">
              <a:solidFill>
                <a:srgbClr val="000000"/>
              </a:solidFill>
              <a:latin typeface="Arial"/>
            </a:endParaRPr>
          </a:p>
        </p:txBody>
      </p:sp>
      <p:sp>
        <p:nvSpPr>
          <p:cNvPr id="743" name="TextShape 4"/>
          <p:cNvSpPr/>
          <p:nvPr/>
        </p:nvSpPr>
        <p:spPr>
          <a:xfrm>
            <a:off x="4278960" y="10157400"/>
            <a:ext cx="3278520" cy="532080"/>
          </a:xfrm>
          <a:prstGeom prst="rect">
            <a:avLst/>
          </a:prstGeom>
          <a:noFill/>
          <a:ln w="0">
            <a:noFill/>
          </a:ln>
        </p:spPr>
        <p:style>
          <a:lnRef idx="0"/>
          <a:fillRef idx="0"/>
          <a:effectRef idx="0"/>
          <a:fontRef idx="minor"/>
        </p:style>
        <p:txBody>
          <a:bodyPr lIns="0" rIns="0" tIns="0" bIns="0" anchor="b">
            <a:noAutofit/>
          </a:bodyPr>
          <a:p>
            <a:pPr algn="r">
              <a:lnSpc>
                <a:spcPct val="100000"/>
              </a:lnSpc>
            </a:pPr>
            <a:fld id="{4300C228-0BF4-4E6F-8EBD-669AF4972B18}" type="slidenum">
              <a:rPr b="0" lang="en-US" sz="1400" spc="-1" strike="noStrike">
                <a:solidFill>
                  <a:srgbClr val="000000"/>
                </a:solidFill>
                <a:latin typeface="Times New Roman"/>
                <a:ea typeface="+mn-ea"/>
              </a:rPr>
              <a:t>&lt;number&gt;</a:t>
            </a:fld>
            <a:endParaRPr b="0" lang="en-GB" sz="1400" spc="-1" strike="noStrike">
              <a:solidFill>
                <a:srgbClr val="000000"/>
              </a:solidFill>
              <a:latin typeface="Arial"/>
            </a:endParaRPr>
          </a:p>
        </p:txBody>
      </p:sp>
    </p:spTree>
  </p:cSld>
</p:notes>
</file>

<file path=ppt/notesSlides/notesSlide5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44" name="PlaceHolder 1"/>
          <p:cNvSpPr>
            <a:spLocks noGrp="1"/>
          </p:cNvSpPr>
          <p:nvPr>
            <p:ph type="sldImg"/>
          </p:nvPr>
        </p:nvSpPr>
        <p:spPr>
          <a:xfrm>
            <a:off x="217440" y="812880"/>
            <a:ext cx="7122600" cy="4006440"/>
          </a:xfrm>
          <a:prstGeom prst="rect">
            <a:avLst/>
          </a:prstGeom>
          <a:ln w="0">
            <a:noFill/>
          </a:ln>
        </p:spPr>
      </p:sp>
      <p:sp>
        <p:nvSpPr>
          <p:cNvPr id="745" name="PlaceHolder 2"/>
          <p:cNvSpPr>
            <a:spLocks noGrp="1"/>
          </p:cNvSpPr>
          <p:nvPr>
            <p:ph type="body"/>
          </p:nvPr>
        </p:nvSpPr>
        <p:spPr>
          <a:xfrm>
            <a:off x="756000" y="5078520"/>
            <a:ext cx="6045480" cy="4808880"/>
          </a:xfrm>
          <a:prstGeom prst="rect">
            <a:avLst/>
          </a:prstGeom>
          <a:noFill/>
          <a:ln w="0">
            <a:noFill/>
          </a:ln>
        </p:spPr>
        <p:txBody>
          <a:bodyPr lIns="0" rIns="0" tIns="0" bIns="0" anchor="t">
            <a:noAutofit/>
          </a:bodyPr>
          <a:p>
            <a:pPr marL="216000" indent="0">
              <a:lnSpc>
                <a:spcPct val="100000"/>
              </a:lnSpc>
              <a:buNone/>
              <a:tabLst>
                <a:tab algn="l" pos="0"/>
              </a:tabLst>
            </a:pPr>
            <a:r>
              <a:rPr b="0" lang="en-US" sz="1200" spc="-1" strike="noStrike">
                <a:solidFill>
                  <a:srgbClr val="000000"/>
                </a:solidFill>
                <a:latin typeface="+mn-lt"/>
                <a:ea typeface="+mn-ea"/>
              </a:rPr>
              <a:t>-The world’s largest aerospace company </a:t>
            </a:r>
            <a:r>
              <a:rPr b="0" lang="en-US" sz="1200" spc="-1" strike="noStrike" u="sng">
                <a:solidFill>
                  <a:srgbClr val="000000"/>
                </a:solidFill>
                <a:uFillTx/>
                <a:latin typeface="+mn-lt"/>
                <a:ea typeface="+mn-ea"/>
                <a:hlinkClick r:id="rId1"/>
              </a:rPr>
              <a:t>Boeing</a:t>
            </a:r>
            <a:r>
              <a:rPr b="0" lang="en-US" sz="1200" spc="-1" strike="noStrike">
                <a:solidFill>
                  <a:srgbClr val="000000"/>
                </a:solidFill>
                <a:latin typeface="+mn-lt"/>
                <a:ea typeface="+mn-ea"/>
              </a:rPr>
              <a:t> uses a Digital Twin solution for the development of its commercial and military airplanes  aimed at improving their quality and safety.</a:t>
            </a:r>
            <a:endParaRPr b="0" lang="en-GB" sz="1200" spc="-1" strike="noStrike">
              <a:solidFill>
                <a:srgbClr val="000000"/>
              </a:solidFill>
              <a:latin typeface="Arial"/>
            </a:endParaRPr>
          </a:p>
          <a:p>
            <a:pPr marL="216000" indent="0">
              <a:lnSpc>
                <a:spcPct val="100000"/>
              </a:lnSpc>
              <a:buNone/>
              <a:tabLst>
                <a:tab algn="l" pos="0"/>
              </a:tabLst>
            </a:pPr>
            <a:endParaRPr b="0" lang="en-GB" sz="1200" spc="-1" strike="noStrike">
              <a:solidFill>
                <a:srgbClr val="000000"/>
              </a:solidFill>
              <a:latin typeface="Arial"/>
            </a:endParaRPr>
          </a:p>
        </p:txBody>
      </p:sp>
      <p:sp>
        <p:nvSpPr>
          <p:cNvPr id="746" name="TextShape 6"/>
          <p:cNvSpPr/>
          <p:nvPr/>
        </p:nvSpPr>
        <p:spPr>
          <a:xfrm>
            <a:off x="4278960" y="10157400"/>
            <a:ext cx="3278520" cy="532080"/>
          </a:xfrm>
          <a:prstGeom prst="rect">
            <a:avLst/>
          </a:prstGeom>
          <a:noFill/>
          <a:ln w="0">
            <a:noFill/>
          </a:ln>
        </p:spPr>
        <p:style>
          <a:lnRef idx="0"/>
          <a:fillRef idx="0"/>
          <a:effectRef idx="0"/>
          <a:fontRef idx="minor"/>
        </p:style>
        <p:txBody>
          <a:bodyPr lIns="0" rIns="0" tIns="0" bIns="0" anchor="b">
            <a:noAutofit/>
          </a:bodyPr>
          <a:p>
            <a:pPr algn="r">
              <a:lnSpc>
                <a:spcPct val="100000"/>
              </a:lnSpc>
            </a:pPr>
            <a:fld id="{DB41DB50-CBCD-45D2-855F-133472EBAEB2}" type="slidenum">
              <a:rPr b="0" lang="en-US" sz="1400" spc="-1" strike="noStrike">
                <a:solidFill>
                  <a:srgbClr val="000000"/>
                </a:solidFill>
                <a:latin typeface="Times New Roman"/>
                <a:ea typeface="+mn-ea"/>
              </a:rPr>
              <a:t>&lt;number&gt;</a:t>
            </a:fld>
            <a:endParaRPr b="0" lang="en-GB" sz="1400" spc="-1" strike="noStrike">
              <a:solidFill>
                <a:srgbClr val="000000"/>
              </a:solidFill>
              <a:latin typeface="Arial"/>
            </a:endParaRPr>
          </a:p>
        </p:txBody>
      </p:sp>
    </p:spTree>
  </p:cSld>
</p:notes>
</file>

<file path=ppt/notesSlides/notesSlide5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47" name="PlaceHolder 1"/>
          <p:cNvSpPr>
            <a:spLocks noGrp="1"/>
          </p:cNvSpPr>
          <p:nvPr>
            <p:ph type="sldImg"/>
          </p:nvPr>
        </p:nvSpPr>
        <p:spPr>
          <a:xfrm>
            <a:off x="217440" y="812880"/>
            <a:ext cx="7122600" cy="4006440"/>
          </a:xfrm>
          <a:prstGeom prst="rect">
            <a:avLst/>
          </a:prstGeom>
          <a:ln w="0">
            <a:noFill/>
          </a:ln>
        </p:spPr>
      </p:sp>
      <p:sp>
        <p:nvSpPr>
          <p:cNvPr id="748" name="PlaceHolder 2"/>
          <p:cNvSpPr>
            <a:spLocks noGrp="1"/>
          </p:cNvSpPr>
          <p:nvPr>
            <p:ph type="body"/>
          </p:nvPr>
        </p:nvSpPr>
        <p:spPr>
          <a:xfrm>
            <a:off x="756000" y="5078520"/>
            <a:ext cx="6045480" cy="4808880"/>
          </a:xfrm>
          <a:prstGeom prst="rect">
            <a:avLst/>
          </a:prstGeom>
          <a:noFill/>
          <a:ln w="0">
            <a:noFill/>
          </a:ln>
        </p:spPr>
        <p:txBody>
          <a:bodyPr lIns="0" rIns="0" tIns="0" bIns="0" anchor="t">
            <a:noAutofit/>
          </a:bodyPr>
          <a:p>
            <a:pPr marL="216000" indent="0">
              <a:buNone/>
            </a:pPr>
            <a:endParaRPr b="0" lang="en-GB" sz="1800" spc="-1" strike="noStrike">
              <a:solidFill>
                <a:srgbClr val="000000"/>
              </a:solidFill>
              <a:latin typeface="Arial"/>
            </a:endParaRPr>
          </a:p>
        </p:txBody>
      </p:sp>
      <p:sp>
        <p:nvSpPr>
          <p:cNvPr id="749" name="TextShape 5"/>
          <p:cNvSpPr/>
          <p:nvPr/>
        </p:nvSpPr>
        <p:spPr>
          <a:xfrm>
            <a:off x="4278960" y="10157400"/>
            <a:ext cx="3278520" cy="532080"/>
          </a:xfrm>
          <a:prstGeom prst="rect">
            <a:avLst/>
          </a:prstGeom>
          <a:noFill/>
          <a:ln w="0">
            <a:noFill/>
          </a:ln>
        </p:spPr>
        <p:style>
          <a:lnRef idx="0"/>
          <a:fillRef idx="0"/>
          <a:effectRef idx="0"/>
          <a:fontRef idx="minor"/>
        </p:style>
        <p:txBody>
          <a:bodyPr lIns="0" rIns="0" tIns="0" bIns="0" anchor="b">
            <a:noAutofit/>
          </a:bodyPr>
          <a:p>
            <a:pPr algn="r">
              <a:lnSpc>
                <a:spcPct val="100000"/>
              </a:lnSpc>
            </a:pPr>
            <a:fld id="{8AEC7143-26A6-4F93-A6B0-973042A5E53D}" type="slidenum">
              <a:rPr b="0" lang="en-US" sz="1400" spc="-1" strike="noStrike">
                <a:solidFill>
                  <a:srgbClr val="000000"/>
                </a:solidFill>
                <a:latin typeface="Times New Roman"/>
                <a:ea typeface="+mn-ea"/>
              </a:rPr>
              <a:t>&lt;number&gt;</a:t>
            </a:fld>
            <a:endParaRPr b="0" lang="en-GB" sz="1400" spc="-1" strike="noStrike">
              <a:solidFill>
                <a:srgbClr val="000000"/>
              </a:solidFill>
              <a:latin typeface="Arial"/>
            </a:endParaRPr>
          </a:p>
        </p:txBody>
      </p:sp>
    </p:spTree>
  </p:cSld>
</p:notes>
</file>

<file path=ppt/notesSlides/notesSlide5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50" name="PlaceHolder 1"/>
          <p:cNvSpPr>
            <a:spLocks noGrp="1"/>
          </p:cNvSpPr>
          <p:nvPr>
            <p:ph type="sldImg"/>
          </p:nvPr>
        </p:nvSpPr>
        <p:spPr>
          <a:xfrm>
            <a:off x="217440" y="812880"/>
            <a:ext cx="7122600" cy="4006440"/>
          </a:xfrm>
          <a:prstGeom prst="rect">
            <a:avLst/>
          </a:prstGeom>
          <a:ln w="0">
            <a:noFill/>
          </a:ln>
        </p:spPr>
      </p:sp>
      <p:sp>
        <p:nvSpPr>
          <p:cNvPr id="751" name="PlaceHolder 2"/>
          <p:cNvSpPr>
            <a:spLocks noGrp="1"/>
          </p:cNvSpPr>
          <p:nvPr>
            <p:ph type="body"/>
          </p:nvPr>
        </p:nvSpPr>
        <p:spPr>
          <a:xfrm>
            <a:off x="756000" y="5078520"/>
            <a:ext cx="6045480" cy="4808880"/>
          </a:xfrm>
          <a:prstGeom prst="rect">
            <a:avLst/>
          </a:prstGeom>
          <a:noFill/>
          <a:ln w="0">
            <a:noFill/>
          </a:ln>
        </p:spPr>
        <p:txBody>
          <a:bodyPr lIns="0" rIns="0" tIns="0" bIns="0" anchor="t">
            <a:noAutofit/>
          </a:bodyPr>
          <a:p>
            <a:pPr marL="216000" indent="0">
              <a:lnSpc>
                <a:spcPct val="100000"/>
              </a:lnSpc>
              <a:buNone/>
              <a:tabLst>
                <a:tab algn="l" pos="0"/>
              </a:tabLst>
            </a:pPr>
            <a:r>
              <a:rPr b="0" lang="en-US" sz="1200" spc="-1" strike="noStrike">
                <a:solidFill>
                  <a:srgbClr val="000000"/>
                </a:solidFill>
                <a:latin typeface="+mn-lt"/>
                <a:ea typeface="+mn-ea"/>
              </a:rPr>
              <a:t>Internet of Things (IoT) defines hundreds of millions of devices that can be connected and controlled via the internet.</a:t>
            </a:r>
            <a:endParaRPr b="0" lang="en-GB" sz="1200" spc="-1" strike="noStrike">
              <a:solidFill>
                <a:srgbClr val="000000"/>
              </a:solidFill>
              <a:latin typeface="Arial"/>
            </a:endParaRPr>
          </a:p>
          <a:p>
            <a:pPr marL="216000" indent="0">
              <a:lnSpc>
                <a:spcPct val="100000"/>
              </a:lnSpc>
              <a:buNone/>
              <a:tabLst>
                <a:tab algn="l" pos="0"/>
              </a:tabLst>
            </a:pPr>
            <a:r>
              <a:rPr b="0" lang="en-US" sz="1200" spc="-1" strike="noStrike">
                <a:solidFill>
                  <a:srgbClr val="000000"/>
                </a:solidFill>
                <a:latin typeface="+mn-lt"/>
                <a:ea typeface="+mn-ea"/>
              </a:rPr>
              <a:t>On the other hand, digital twin is a virtual replica of an object, system, process, product or service that is digitalized and put on a simulation platform. Digital Twinning, is called a process that involves creating and building a reality-based entity on an online platform. Unlike Internet of Things that must meet the criteria of being able to connect to the Internet and be controlled, a virtual twin can be </a:t>
            </a:r>
            <a:r>
              <a:rPr b="1" lang="en-US" sz="1200" spc="-1" strike="noStrike">
                <a:solidFill>
                  <a:srgbClr val="000000"/>
                </a:solidFill>
                <a:latin typeface="+mn-lt"/>
                <a:ea typeface="+mn-ea"/>
              </a:rPr>
              <a:t>anything you can imagine</a:t>
            </a:r>
            <a:r>
              <a:rPr b="0" lang="en-US" sz="1200" spc="-1" strike="noStrike">
                <a:solidFill>
                  <a:srgbClr val="000000"/>
                </a:solidFill>
                <a:latin typeface="+mn-lt"/>
                <a:ea typeface="+mn-ea"/>
              </a:rPr>
              <a:t>.</a:t>
            </a:r>
            <a:endParaRPr b="0" lang="en-GB" sz="1200" spc="-1" strike="noStrike">
              <a:solidFill>
                <a:srgbClr val="000000"/>
              </a:solidFill>
              <a:latin typeface="Arial"/>
            </a:endParaRPr>
          </a:p>
          <a:p>
            <a:pPr marL="216000" indent="0">
              <a:lnSpc>
                <a:spcPct val="100000"/>
              </a:lnSpc>
              <a:buNone/>
              <a:tabLst>
                <a:tab algn="l" pos="0"/>
              </a:tabLst>
            </a:pPr>
            <a:endParaRPr b="0" lang="en-GB" sz="1200" spc="-1" strike="noStrike">
              <a:solidFill>
                <a:srgbClr val="000000"/>
              </a:solidFill>
              <a:latin typeface="Arial"/>
            </a:endParaRPr>
          </a:p>
        </p:txBody>
      </p:sp>
      <p:sp>
        <p:nvSpPr>
          <p:cNvPr id="752" name="TextShape 7"/>
          <p:cNvSpPr/>
          <p:nvPr/>
        </p:nvSpPr>
        <p:spPr>
          <a:xfrm>
            <a:off x="4278960" y="10157400"/>
            <a:ext cx="3278520" cy="532080"/>
          </a:xfrm>
          <a:prstGeom prst="rect">
            <a:avLst/>
          </a:prstGeom>
          <a:noFill/>
          <a:ln w="0">
            <a:noFill/>
          </a:ln>
        </p:spPr>
        <p:style>
          <a:lnRef idx="0"/>
          <a:fillRef idx="0"/>
          <a:effectRef idx="0"/>
          <a:fontRef idx="minor"/>
        </p:style>
        <p:txBody>
          <a:bodyPr lIns="0" rIns="0" tIns="0" bIns="0" anchor="b">
            <a:noAutofit/>
          </a:bodyPr>
          <a:p>
            <a:pPr algn="r">
              <a:lnSpc>
                <a:spcPct val="100000"/>
              </a:lnSpc>
            </a:pPr>
            <a:fld id="{72240A3A-A55F-49B0-8210-3784E0E05BAD}" type="slidenum">
              <a:rPr b="0" lang="en-US" sz="1400" spc="-1" strike="noStrike">
                <a:solidFill>
                  <a:srgbClr val="000000"/>
                </a:solidFill>
                <a:latin typeface="Times New Roman"/>
                <a:ea typeface="+mn-ea"/>
              </a:rPr>
              <a:t>&lt;number&gt;</a:t>
            </a:fld>
            <a:endParaRPr b="0" lang="en-GB" sz="1400" spc="-1" strike="noStrike">
              <a:solidFill>
                <a:srgbClr val="000000"/>
              </a:solidFill>
              <a:latin typeface="Arial"/>
            </a:endParaRPr>
          </a:p>
        </p:txBody>
      </p:sp>
    </p:spTree>
  </p:cSld>
</p:notes>
</file>

<file path=ppt/notesSlides/notesSlide6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53" name="PlaceHolder 1"/>
          <p:cNvSpPr>
            <a:spLocks noGrp="1"/>
          </p:cNvSpPr>
          <p:nvPr>
            <p:ph type="sldImg"/>
          </p:nvPr>
        </p:nvSpPr>
        <p:spPr>
          <a:xfrm>
            <a:off x="217440" y="812880"/>
            <a:ext cx="7122600" cy="4006440"/>
          </a:xfrm>
          <a:prstGeom prst="rect">
            <a:avLst/>
          </a:prstGeom>
          <a:ln w="0">
            <a:noFill/>
          </a:ln>
        </p:spPr>
      </p:sp>
      <p:sp>
        <p:nvSpPr>
          <p:cNvPr id="754" name="PlaceHolder 2"/>
          <p:cNvSpPr>
            <a:spLocks noGrp="1"/>
          </p:cNvSpPr>
          <p:nvPr>
            <p:ph type="body"/>
          </p:nvPr>
        </p:nvSpPr>
        <p:spPr>
          <a:xfrm>
            <a:off x="756000" y="5078520"/>
            <a:ext cx="6045480" cy="4808880"/>
          </a:xfrm>
          <a:prstGeom prst="rect">
            <a:avLst/>
          </a:prstGeom>
          <a:noFill/>
          <a:ln w="0">
            <a:noFill/>
          </a:ln>
        </p:spPr>
        <p:txBody>
          <a:bodyPr lIns="0" rIns="0" tIns="0" bIns="0" anchor="t">
            <a:noAutofit/>
          </a:bodyPr>
          <a:p>
            <a:pPr marL="216000" indent="0">
              <a:buNone/>
            </a:pPr>
            <a:endParaRPr b="0" lang="en-GB" sz="1800" spc="-1" strike="noStrike">
              <a:solidFill>
                <a:srgbClr val="000000"/>
              </a:solidFill>
              <a:latin typeface="Arial"/>
            </a:endParaRPr>
          </a:p>
        </p:txBody>
      </p:sp>
      <p:sp>
        <p:nvSpPr>
          <p:cNvPr id="755" name="TextShape 8"/>
          <p:cNvSpPr/>
          <p:nvPr/>
        </p:nvSpPr>
        <p:spPr>
          <a:xfrm>
            <a:off x="4278960" y="10157400"/>
            <a:ext cx="3278520" cy="532080"/>
          </a:xfrm>
          <a:prstGeom prst="rect">
            <a:avLst/>
          </a:prstGeom>
          <a:noFill/>
          <a:ln w="0">
            <a:noFill/>
          </a:ln>
        </p:spPr>
        <p:style>
          <a:lnRef idx="0"/>
          <a:fillRef idx="0"/>
          <a:effectRef idx="0"/>
          <a:fontRef idx="minor"/>
        </p:style>
        <p:txBody>
          <a:bodyPr lIns="0" rIns="0" tIns="0" bIns="0" anchor="b">
            <a:noAutofit/>
          </a:bodyPr>
          <a:p>
            <a:pPr algn="r">
              <a:lnSpc>
                <a:spcPct val="100000"/>
              </a:lnSpc>
            </a:pPr>
            <a:fld id="{C6177990-FE93-4BA8-987A-7E725D81BAF8}" type="slidenum">
              <a:rPr b="0" lang="en-US" sz="1400" spc="-1" strike="noStrike">
                <a:solidFill>
                  <a:srgbClr val="000000"/>
                </a:solidFill>
                <a:latin typeface="Times New Roman"/>
                <a:ea typeface="+mn-ea"/>
              </a:rPr>
              <a:t>&lt;number&gt;</a:t>
            </a:fld>
            <a:endParaRPr b="0" lang="en-GB" sz="1400" spc="-1" strike="noStrike">
              <a:solidFill>
                <a:srgbClr val="000000"/>
              </a:solidFill>
              <a:latin typeface="Arial"/>
            </a:endParaRPr>
          </a:p>
        </p:txBody>
      </p:sp>
    </p:spTree>
  </p:cSld>
</p:notes>
</file>

<file path=ppt/notesSlides/notesSlide6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56" name="PlaceHolder 1"/>
          <p:cNvSpPr>
            <a:spLocks noGrp="1"/>
          </p:cNvSpPr>
          <p:nvPr>
            <p:ph type="sldImg"/>
          </p:nvPr>
        </p:nvSpPr>
        <p:spPr>
          <a:xfrm>
            <a:off x="90360" y="744480"/>
            <a:ext cx="6606000" cy="3711960"/>
          </a:xfrm>
          <a:prstGeom prst="rect">
            <a:avLst/>
          </a:prstGeom>
          <a:ln w="0">
            <a:noFill/>
          </a:ln>
        </p:spPr>
      </p:sp>
      <p:sp>
        <p:nvSpPr>
          <p:cNvPr id="757" name="PlaceHolder 2"/>
          <p:cNvSpPr>
            <a:spLocks noGrp="1"/>
          </p:cNvSpPr>
          <p:nvPr>
            <p:ph type="body"/>
          </p:nvPr>
        </p:nvSpPr>
        <p:spPr>
          <a:xfrm>
            <a:off x="679680" y="4715280"/>
            <a:ext cx="5427000" cy="4455720"/>
          </a:xfrm>
          <a:prstGeom prst="rect">
            <a:avLst/>
          </a:prstGeom>
          <a:noFill/>
          <a:ln w="0">
            <a:noFill/>
          </a:ln>
        </p:spPr>
        <p:txBody>
          <a:bodyPr lIns="95400" rIns="95400" tIns="47880" bIns="47880" anchor="t">
            <a:noAutofit/>
          </a:bodyPr>
          <a:p>
            <a:pPr marL="216000" indent="0">
              <a:buNone/>
            </a:pPr>
            <a:endParaRPr b="0" lang="en-GB" sz="1800" spc="-1" strike="noStrike">
              <a:solidFill>
                <a:srgbClr val="000000"/>
              </a:solidFill>
              <a:latin typeface="Arial"/>
            </a:endParaRPr>
          </a:p>
        </p:txBody>
      </p:sp>
      <p:sp>
        <p:nvSpPr>
          <p:cNvPr id="758" name="CustomShape 91"/>
          <p:cNvSpPr/>
          <p:nvPr/>
        </p:nvSpPr>
        <p:spPr>
          <a:xfrm>
            <a:off x="3850560" y="9428760"/>
            <a:ext cx="2934360" cy="485280"/>
          </a:xfrm>
          <a:prstGeom prst="rect">
            <a:avLst/>
          </a:prstGeom>
          <a:noFill/>
          <a:ln w="0">
            <a:noFill/>
          </a:ln>
        </p:spPr>
        <p:style>
          <a:lnRef idx="0"/>
          <a:fillRef idx="0"/>
          <a:effectRef idx="0"/>
          <a:fontRef idx="minor"/>
        </p:style>
        <p:txBody>
          <a:bodyPr lIns="95400" rIns="95400" tIns="47880" bIns="47880" anchor="b">
            <a:noAutofit/>
          </a:bodyPr>
          <a:p>
            <a:pPr algn="r">
              <a:lnSpc>
                <a:spcPct val="100000"/>
              </a:lnSpc>
            </a:pPr>
            <a:fld id="{DA88DE0A-AB66-485E-BFAE-3B6707078B75}" type="slidenum">
              <a:rPr b="0" lang="de-DE" sz="1300" spc="-1" strike="noStrike">
                <a:solidFill>
                  <a:srgbClr val="000000"/>
                </a:solidFill>
                <a:latin typeface="+mn-lt"/>
                <a:ea typeface="+mn-ea"/>
              </a:rPr>
              <a:t>&lt;number&gt;</a:t>
            </a:fld>
            <a:endParaRPr b="0" lang="en-GB" sz="1300" spc="-1" strike="noStrike">
              <a:solidFill>
                <a:srgbClr val="000000"/>
              </a:solidFill>
              <a:latin typeface="Arial"/>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0.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1.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2.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3.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4.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5.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6.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7.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8.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9.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0.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1.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2.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3.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4.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5.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6.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7.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8.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9.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0.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3.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4.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5.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7.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8.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9.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0.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5.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6.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7.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8.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9.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0.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1.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2.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5.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6.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7.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8.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9.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0.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1.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2.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3.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4.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5.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6.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7.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98.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99.xml.rels><?xml version="1.0" encoding="UTF-8"?>
<Relationships xmlns="http://schemas.openxmlformats.org/package/2006/relationships"><Relationship Id="rId1" Type="http://schemas.openxmlformats.org/officeDocument/2006/relationships/slideMaster" Target="../slideMasters/slideMaster9.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32"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33"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10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38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383"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384"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10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38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Tree>
  </p:cSld>
</p:sldLayout>
</file>

<file path=ppt/slideLayouts/slideLayout10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386"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endParaRPr b="0" lang="en-GB" sz="3200" spc="-1" strike="noStrike">
              <a:solidFill>
                <a:srgbClr val="000000"/>
              </a:solidFill>
              <a:latin typeface="Arial"/>
            </a:endParaRPr>
          </a:p>
        </p:txBody>
      </p:sp>
    </p:spTree>
  </p:cSld>
</p:sldLayout>
</file>

<file path=ppt/slideLayouts/slideLayout10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38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388"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389"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390"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10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39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392"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393"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394"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10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9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396"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397"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398"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10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9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400"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401"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10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40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403"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404"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405"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406"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10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40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408"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409"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410"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411"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412"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413"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10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35"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36"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37"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38"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1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2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425"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indent="0" algn="ctr">
              <a:buNone/>
            </a:pPr>
            <a:endParaRPr b="0" lang="en-GB" sz="3200" spc="-1" strike="noStrike">
              <a:solidFill>
                <a:srgbClr val="000000"/>
              </a:solidFill>
              <a:latin typeface="Arial"/>
            </a:endParaRPr>
          </a:p>
        </p:txBody>
      </p:sp>
    </p:spTree>
  </p:cSld>
</p:sldLayout>
</file>

<file path=ppt/slideLayouts/slideLayout1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2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427"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1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2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429"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430"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1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3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Tree>
  </p:cSld>
</p:sldLayout>
</file>

<file path=ppt/slideLayouts/slideLayout1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432"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endParaRPr b="0" lang="en-GB" sz="3200" spc="-1" strike="noStrike">
              <a:solidFill>
                <a:srgbClr val="000000"/>
              </a:solidFill>
              <a:latin typeface="Arial"/>
            </a:endParaRPr>
          </a:p>
        </p:txBody>
      </p:sp>
    </p:spTree>
  </p:cSld>
</p:sldLayout>
</file>

<file path=ppt/slideLayouts/slideLayout1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43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434"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435"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436"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1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43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438"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439"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440"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1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44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442"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443"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444"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1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44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446"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447"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1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44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449"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450"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451"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452"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40"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41"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42"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43"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44"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45"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1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45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454"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455"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456"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457"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458"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459"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57"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indent="0" algn="ctr">
              <a:buNone/>
            </a:pPr>
            <a:endParaRPr b="0" lang="en-GB" sz="3200" spc="-1" strike="noStrike">
              <a:solidFill>
                <a:srgbClr val="000000"/>
              </a:solidFill>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59"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61"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62"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6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64"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endParaRPr b="0" lang="en-GB" sz="3200" spc="-1" strike="noStrike">
              <a:solidFill>
                <a:srgbClr val="000000"/>
              </a:solidFill>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6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66"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67"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68"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11"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indent="0" algn="ctr">
              <a:buNone/>
            </a:pPr>
            <a:endParaRPr b="0" lang="en-GB" sz="3200" spc="-1" strike="noStrike">
              <a:solidFill>
                <a:srgbClr val="000000"/>
              </a:solidFill>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70"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71"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72"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7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74"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75"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76"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7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78"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79"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8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81"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82"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83"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84"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8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86"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87"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88"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89"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90"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91"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0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103"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indent="0" algn="ctr">
              <a:buNone/>
            </a:pPr>
            <a:endParaRPr b="0" lang="en-GB" sz="3200" spc="-1" strike="noStrike">
              <a:solidFill>
                <a:srgbClr val="000000"/>
              </a:solidFill>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0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105"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0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107"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108"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0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13"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10"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endParaRPr b="0" lang="en-GB" sz="3200" spc="-1" strike="noStrike">
              <a:solidFill>
                <a:srgbClr val="000000"/>
              </a:solidFill>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1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112"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113"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114"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1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116"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117"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118"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1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120"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121"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122"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2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124"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125"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2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127"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128"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129"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130"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3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132"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133"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134"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135"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136"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137"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4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149"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indent="0" algn="ctr">
              <a:buNone/>
            </a:pPr>
            <a:endParaRPr b="0" lang="en-GB" sz="3200" spc="-1" strike="noStrike">
              <a:solidFill>
                <a:srgbClr val="000000"/>
              </a:solidFill>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5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151"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15"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16"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5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153"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154"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5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56"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endParaRPr b="0" lang="en-GB" sz="3200" spc="-1" strike="noStrike">
              <a:solidFill>
                <a:srgbClr val="000000"/>
              </a:solidFill>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5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158"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159"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160"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6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162"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163"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164"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6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166"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167"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168"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6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170"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171"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7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173"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174"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175"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176"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7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178"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179"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180"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181"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182"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183"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9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195"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indent="0" algn="ctr">
              <a:buNone/>
            </a:pPr>
            <a:endParaRPr b="0" lang="en-GB" sz="3200" spc="-1" strike="noStrike">
              <a:solidFill>
                <a:srgbClr val="000000"/>
              </a:solidFill>
              <a:latin typeface="Arial"/>
            </a:endParaRPr>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9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197"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9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199"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200"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0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02"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endParaRPr b="0" lang="en-GB" sz="3200" spc="-1" strike="noStrike">
              <a:solidFill>
                <a:srgbClr val="000000"/>
              </a:solidFill>
              <a:latin typeface="Arial"/>
            </a:endParaRPr>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0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204"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205"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206"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0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208"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209"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210"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1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212"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213"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214"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1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216"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217"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1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219"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220"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221"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222"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8"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endParaRPr b="0" lang="en-GB" sz="3200" spc="-1" strike="noStrike">
              <a:solidFill>
                <a:srgbClr val="000000"/>
              </a:solidFill>
              <a:latin typeface="Arial"/>
            </a:endParaRPr>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2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224"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225"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226"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227"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228"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229"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4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241"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indent="0" algn="ctr">
              <a:buNone/>
            </a:pPr>
            <a:endParaRPr b="0" lang="en-GB" sz="3200" spc="-1" strike="noStrike">
              <a:solidFill>
                <a:srgbClr val="000000"/>
              </a:solidFill>
              <a:latin typeface="Arial"/>
            </a:endParaRPr>
          </a:p>
        </p:txBody>
      </p:sp>
    </p:spTree>
  </p:cSld>
</p:sldLayout>
</file>

<file path=ppt/slideLayouts/slideLayout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4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243"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4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245"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246"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4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Tree>
  </p:cSld>
</p:sldLayout>
</file>

<file path=ppt/slideLayouts/slideLayout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48"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endParaRPr b="0" lang="en-GB" sz="3200" spc="-1" strike="noStrike">
              <a:solidFill>
                <a:srgbClr val="000000"/>
              </a:solidFill>
              <a:latin typeface="Arial"/>
            </a:endParaRPr>
          </a:p>
        </p:txBody>
      </p:sp>
    </p:spTree>
  </p:cSld>
</p:sldLayout>
</file>

<file path=ppt/slideLayouts/slideLayout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4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250"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251"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252"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5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254"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255"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256"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6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5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258"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259"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260"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20"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21"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22"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7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6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262"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263"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7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6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265"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266"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267"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268"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7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6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270"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271"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272"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273"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274"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275"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7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7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8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287"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indent="0" algn="ctr">
              <a:buNone/>
            </a:pPr>
            <a:endParaRPr b="0" lang="en-GB" sz="3200" spc="-1" strike="noStrike">
              <a:solidFill>
                <a:srgbClr val="000000"/>
              </a:solidFill>
              <a:latin typeface="Arial"/>
            </a:endParaRPr>
          </a:p>
        </p:txBody>
      </p:sp>
    </p:spTree>
  </p:cSld>
</p:sldLayout>
</file>

<file path=ppt/slideLayouts/slideLayout7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8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289"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7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9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291"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292"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7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9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Tree>
  </p:cSld>
</p:sldLayout>
</file>

<file path=ppt/slideLayouts/slideLayout7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94"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endParaRPr b="0" lang="en-GB" sz="3200" spc="-1" strike="noStrike">
              <a:solidFill>
                <a:srgbClr val="000000"/>
              </a:solidFill>
              <a:latin typeface="Arial"/>
            </a:endParaRPr>
          </a:p>
        </p:txBody>
      </p:sp>
    </p:spTree>
  </p:cSld>
</p:sldLayout>
</file>

<file path=ppt/slideLayouts/slideLayout7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9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296"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297"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298"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24"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25"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26"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8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9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300"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301"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302"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8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0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304"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305"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306"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8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0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308"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309"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8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1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311"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312"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313"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314"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8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1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316"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317"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318"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319"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320"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321"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8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8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3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333"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indent="0" algn="ctr">
              <a:buNone/>
            </a:pPr>
            <a:endParaRPr b="0" lang="en-GB" sz="3200" spc="-1" strike="noStrike">
              <a:solidFill>
                <a:srgbClr val="000000"/>
              </a:solidFill>
              <a:latin typeface="Arial"/>
            </a:endParaRPr>
          </a:p>
        </p:txBody>
      </p:sp>
    </p:spTree>
  </p:cSld>
</p:sldLayout>
</file>

<file path=ppt/slideLayouts/slideLayout8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33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335"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8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33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337"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338"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8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33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28"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29"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30"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9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340"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endParaRPr b="0" lang="en-GB" sz="3200" spc="-1" strike="noStrike">
              <a:solidFill>
                <a:srgbClr val="000000"/>
              </a:solidFill>
              <a:latin typeface="Arial"/>
            </a:endParaRPr>
          </a:p>
        </p:txBody>
      </p:sp>
    </p:spTree>
  </p:cSld>
</p:sldLayout>
</file>

<file path=ppt/slideLayouts/slideLayout9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34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342"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343"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344"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9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34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346"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347"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348"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9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4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350"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351"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352"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9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5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354"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355"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9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5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357"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358"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359"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360"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9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6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362"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363"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364"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365"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366"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367"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9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9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7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379"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indent="0" algn="ctr">
              <a:buNone/>
            </a:pPr>
            <a:endParaRPr b="0" lang="en-GB" sz="3200" spc="-1" strike="noStrike">
              <a:solidFill>
                <a:srgbClr val="000000"/>
              </a:solidFill>
              <a:latin typeface="Arial"/>
            </a:endParaRPr>
          </a:p>
        </p:txBody>
      </p:sp>
    </p:spTree>
  </p:cSld>
</p:sldLayout>
</file>

<file path=ppt/slideLayouts/slideLayout9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38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381"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1.xml"/><Relationship Id="rId5" Type="http://schemas.openxmlformats.org/officeDocument/2006/relationships/slideLayout" Target="../slideLayouts/slideLayout2.xml"/><Relationship Id="rId6" Type="http://schemas.openxmlformats.org/officeDocument/2006/relationships/slideLayout" Target="../slideLayouts/slideLayout3.xml"/><Relationship Id="rId7" Type="http://schemas.openxmlformats.org/officeDocument/2006/relationships/slideLayout" Target="../slideLayouts/slideLayout4.xml"/><Relationship Id="rId8" Type="http://schemas.openxmlformats.org/officeDocument/2006/relationships/slideLayout" Target="../slideLayouts/slideLayout5.xml"/><Relationship Id="rId9" Type="http://schemas.openxmlformats.org/officeDocument/2006/relationships/slideLayout" Target="../slideLayouts/slideLayout6.xml"/><Relationship Id="rId10" Type="http://schemas.openxmlformats.org/officeDocument/2006/relationships/slideLayout" Target="../slideLayouts/slideLayout7.xml"/><Relationship Id="rId11" Type="http://schemas.openxmlformats.org/officeDocument/2006/relationships/slideLayout" Target="../slideLayouts/slideLayout8.xml"/><Relationship Id="rId12" Type="http://schemas.openxmlformats.org/officeDocument/2006/relationships/slideLayout" Target="../slideLayouts/slideLayout9.xml"/><Relationship Id="rId13" Type="http://schemas.openxmlformats.org/officeDocument/2006/relationships/slideLayout" Target="../slideLayouts/slideLayout10.xml"/><Relationship Id="rId14" Type="http://schemas.openxmlformats.org/officeDocument/2006/relationships/slideLayout" Target="../slideLayouts/slideLayout11.xml"/><Relationship Id="rId15" Type="http://schemas.openxmlformats.org/officeDocument/2006/relationships/slideLayout" Target="../slideLayouts/slideLayout12.xml"/>
</Relationships>
</file>

<file path=ppt/slideMasters/_rels/slideMaster10.xml.rels><?xml version="1.0" encoding="UTF-8"?>
<Relationships xmlns="http://schemas.openxmlformats.org/package/2006/relationships"><Relationship Id="rId1" Type="http://schemas.openxmlformats.org/officeDocument/2006/relationships/theme" Target="../theme/theme10.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109.xml"/><Relationship Id="rId5" Type="http://schemas.openxmlformats.org/officeDocument/2006/relationships/slideLayout" Target="../slideLayouts/slideLayout110.xml"/><Relationship Id="rId6" Type="http://schemas.openxmlformats.org/officeDocument/2006/relationships/slideLayout" Target="../slideLayouts/slideLayout111.xml"/><Relationship Id="rId7" Type="http://schemas.openxmlformats.org/officeDocument/2006/relationships/slideLayout" Target="../slideLayouts/slideLayout112.xml"/><Relationship Id="rId8" Type="http://schemas.openxmlformats.org/officeDocument/2006/relationships/slideLayout" Target="../slideLayouts/slideLayout113.xml"/><Relationship Id="rId9" Type="http://schemas.openxmlformats.org/officeDocument/2006/relationships/slideLayout" Target="../slideLayouts/slideLayout114.xml"/><Relationship Id="rId10" Type="http://schemas.openxmlformats.org/officeDocument/2006/relationships/slideLayout" Target="../slideLayouts/slideLayout115.xml"/><Relationship Id="rId11" Type="http://schemas.openxmlformats.org/officeDocument/2006/relationships/slideLayout" Target="../slideLayouts/slideLayout116.xml"/><Relationship Id="rId12" Type="http://schemas.openxmlformats.org/officeDocument/2006/relationships/slideLayout" Target="../slideLayouts/slideLayout117.xml"/><Relationship Id="rId13" Type="http://schemas.openxmlformats.org/officeDocument/2006/relationships/slideLayout" Target="../slideLayouts/slideLayout118.xml"/><Relationship Id="rId14" Type="http://schemas.openxmlformats.org/officeDocument/2006/relationships/slideLayout" Target="../slideLayouts/slideLayout119.xml"/><Relationship Id="rId15" Type="http://schemas.openxmlformats.org/officeDocument/2006/relationships/slideLayout" Target="../slideLayouts/slideLayout120.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13.xml"/><Relationship Id="rId5" Type="http://schemas.openxmlformats.org/officeDocument/2006/relationships/slideLayout" Target="../slideLayouts/slideLayout14.xml"/><Relationship Id="rId6" Type="http://schemas.openxmlformats.org/officeDocument/2006/relationships/slideLayout" Target="../slideLayouts/slideLayout15.xml"/><Relationship Id="rId7" Type="http://schemas.openxmlformats.org/officeDocument/2006/relationships/slideLayout" Target="../slideLayouts/slideLayout16.xml"/><Relationship Id="rId8" Type="http://schemas.openxmlformats.org/officeDocument/2006/relationships/slideLayout" Target="../slideLayouts/slideLayout17.xml"/><Relationship Id="rId9" Type="http://schemas.openxmlformats.org/officeDocument/2006/relationships/slideLayout" Target="../slideLayouts/slideLayout18.xml"/><Relationship Id="rId10" Type="http://schemas.openxmlformats.org/officeDocument/2006/relationships/slideLayout" Target="../slideLayouts/slideLayout19.xml"/><Relationship Id="rId11" Type="http://schemas.openxmlformats.org/officeDocument/2006/relationships/slideLayout" Target="../slideLayouts/slideLayout20.xml"/><Relationship Id="rId12" Type="http://schemas.openxmlformats.org/officeDocument/2006/relationships/slideLayout" Target="../slideLayouts/slideLayout21.xml"/><Relationship Id="rId13" Type="http://schemas.openxmlformats.org/officeDocument/2006/relationships/slideLayout" Target="../slideLayouts/slideLayout22.xml"/><Relationship Id="rId14" Type="http://schemas.openxmlformats.org/officeDocument/2006/relationships/slideLayout" Target="../slideLayouts/slideLayout23.xml"/><Relationship Id="rId15"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25.xml"/><Relationship Id="rId5" Type="http://schemas.openxmlformats.org/officeDocument/2006/relationships/slideLayout" Target="../slideLayouts/slideLayout26.xml"/><Relationship Id="rId6" Type="http://schemas.openxmlformats.org/officeDocument/2006/relationships/slideLayout" Target="../slideLayouts/slideLayout27.xml"/><Relationship Id="rId7" Type="http://schemas.openxmlformats.org/officeDocument/2006/relationships/slideLayout" Target="../slideLayouts/slideLayout28.xml"/><Relationship Id="rId8" Type="http://schemas.openxmlformats.org/officeDocument/2006/relationships/slideLayout" Target="../slideLayouts/slideLayout29.xml"/><Relationship Id="rId9" Type="http://schemas.openxmlformats.org/officeDocument/2006/relationships/slideLayout" Target="../slideLayouts/slideLayout30.xml"/><Relationship Id="rId10" Type="http://schemas.openxmlformats.org/officeDocument/2006/relationships/slideLayout" Target="../slideLayouts/slideLayout31.xml"/><Relationship Id="rId11" Type="http://schemas.openxmlformats.org/officeDocument/2006/relationships/slideLayout" Target="../slideLayouts/slideLayout32.xml"/><Relationship Id="rId12" Type="http://schemas.openxmlformats.org/officeDocument/2006/relationships/slideLayout" Target="../slideLayouts/slideLayout33.xml"/><Relationship Id="rId13" Type="http://schemas.openxmlformats.org/officeDocument/2006/relationships/slideLayout" Target="../slideLayouts/slideLayout34.xml"/><Relationship Id="rId14" Type="http://schemas.openxmlformats.org/officeDocument/2006/relationships/slideLayout" Target="../slideLayouts/slideLayout35.xml"/><Relationship Id="rId15"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37.xml"/><Relationship Id="rId5" Type="http://schemas.openxmlformats.org/officeDocument/2006/relationships/slideLayout" Target="../slideLayouts/slideLayout38.xml"/><Relationship Id="rId6" Type="http://schemas.openxmlformats.org/officeDocument/2006/relationships/slideLayout" Target="../slideLayouts/slideLayout39.xml"/><Relationship Id="rId7" Type="http://schemas.openxmlformats.org/officeDocument/2006/relationships/slideLayout" Target="../slideLayouts/slideLayout40.xml"/><Relationship Id="rId8" Type="http://schemas.openxmlformats.org/officeDocument/2006/relationships/slideLayout" Target="../slideLayouts/slideLayout41.xml"/><Relationship Id="rId9" Type="http://schemas.openxmlformats.org/officeDocument/2006/relationships/slideLayout" Target="../slideLayouts/slideLayout42.xml"/><Relationship Id="rId10" Type="http://schemas.openxmlformats.org/officeDocument/2006/relationships/slideLayout" Target="../slideLayouts/slideLayout43.xml"/><Relationship Id="rId11" Type="http://schemas.openxmlformats.org/officeDocument/2006/relationships/slideLayout" Target="../slideLayouts/slideLayout44.xml"/><Relationship Id="rId12" Type="http://schemas.openxmlformats.org/officeDocument/2006/relationships/slideLayout" Target="../slideLayouts/slideLayout45.xml"/><Relationship Id="rId13" Type="http://schemas.openxmlformats.org/officeDocument/2006/relationships/slideLayout" Target="../slideLayouts/slideLayout46.xml"/><Relationship Id="rId14" Type="http://schemas.openxmlformats.org/officeDocument/2006/relationships/slideLayout" Target="../slideLayouts/slideLayout47.xml"/><Relationship Id="rId15" Type="http://schemas.openxmlformats.org/officeDocument/2006/relationships/slideLayout" Target="../slideLayouts/slideLayout48.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49.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 Id="rId9" Type="http://schemas.openxmlformats.org/officeDocument/2006/relationships/slideLayout" Target="../slideLayouts/slideLayout54.xml"/><Relationship Id="rId10" Type="http://schemas.openxmlformats.org/officeDocument/2006/relationships/slideLayout" Target="../slideLayouts/slideLayout55.xml"/><Relationship Id="rId11" Type="http://schemas.openxmlformats.org/officeDocument/2006/relationships/slideLayout" Target="../slideLayouts/slideLayout56.xml"/><Relationship Id="rId12" Type="http://schemas.openxmlformats.org/officeDocument/2006/relationships/slideLayout" Target="../slideLayouts/slideLayout57.xml"/><Relationship Id="rId13" Type="http://schemas.openxmlformats.org/officeDocument/2006/relationships/slideLayout" Target="../slideLayouts/slideLayout58.xml"/><Relationship Id="rId14" Type="http://schemas.openxmlformats.org/officeDocument/2006/relationships/slideLayout" Target="../slideLayouts/slideLayout59.xml"/><Relationship Id="rId15" Type="http://schemas.openxmlformats.org/officeDocument/2006/relationships/slideLayout" Target="../slideLayouts/slideLayout60.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61.xml"/><Relationship Id="rId5" Type="http://schemas.openxmlformats.org/officeDocument/2006/relationships/slideLayout" Target="../slideLayouts/slideLayout62.xml"/><Relationship Id="rId6" Type="http://schemas.openxmlformats.org/officeDocument/2006/relationships/slideLayout" Target="../slideLayouts/slideLayout63.xml"/><Relationship Id="rId7" Type="http://schemas.openxmlformats.org/officeDocument/2006/relationships/slideLayout" Target="../slideLayouts/slideLayout64.xml"/><Relationship Id="rId8" Type="http://schemas.openxmlformats.org/officeDocument/2006/relationships/slideLayout" Target="../slideLayouts/slideLayout65.xml"/><Relationship Id="rId9" Type="http://schemas.openxmlformats.org/officeDocument/2006/relationships/slideLayout" Target="../slideLayouts/slideLayout66.xml"/><Relationship Id="rId10" Type="http://schemas.openxmlformats.org/officeDocument/2006/relationships/slideLayout" Target="../slideLayouts/slideLayout67.xml"/><Relationship Id="rId11" Type="http://schemas.openxmlformats.org/officeDocument/2006/relationships/slideLayout" Target="../slideLayouts/slideLayout68.xml"/><Relationship Id="rId12" Type="http://schemas.openxmlformats.org/officeDocument/2006/relationships/slideLayout" Target="../slideLayouts/slideLayout69.xml"/><Relationship Id="rId13" Type="http://schemas.openxmlformats.org/officeDocument/2006/relationships/slideLayout" Target="../slideLayouts/slideLayout70.xml"/><Relationship Id="rId14" Type="http://schemas.openxmlformats.org/officeDocument/2006/relationships/slideLayout" Target="../slideLayouts/slideLayout71.xml"/><Relationship Id="rId15" Type="http://schemas.openxmlformats.org/officeDocument/2006/relationships/slideLayout" Target="../slideLayouts/slideLayout72.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73.xml"/><Relationship Id="rId5" Type="http://schemas.openxmlformats.org/officeDocument/2006/relationships/slideLayout" Target="../slideLayouts/slideLayout74.xml"/><Relationship Id="rId6" Type="http://schemas.openxmlformats.org/officeDocument/2006/relationships/slideLayout" Target="../slideLayouts/slideLayout75.xml"/><Relationship Id="rId7" Type="http://schemas.openxmlformats.org/officeDocument/2006/relationships/slideLayout" Target="../slideLayouts/slideLayout76.xml"/><Relationship Id="rId8" Type="http://schemas.openxmlformats.org/officeDocument/2006/relationships/slideLayout" Target="../slideLayouts/slideLayout77.xml"/><Relationship Id="rId9" Type="http://schemas.openxmlformats.org/officeDocument/2006/relationships/slideLayout" Target="../slideLayouts/slideLayout78.xml"/><Relationship Id="rId10" Type="http://schemas.openxmlformats.org/officeDocument/2006/relationships/slideLayout" Target="../slideLayouts/slideLayout79.xml"/><Relationship Id="rId11" Type="http://schemas.openxmlformats.org/officeDocument/2006/relationships/slideLayout" Target="../slideLayouts/slideLayout80.xml"/><Relationship Id="rId12" Type="http://schemas.openxmlformats.org/officeDocument/2006/relationships/slideLayout" Target="../slideLayouts/slideLayout81.xml"/><Relationship Id="rId13" Type="http://schemas.openxmlformats.org/officeDocument/2006/relationships/slideLayout" Target="../slideLayouts/slideLayout82.xml"/><Relationship Id="rId14" Type="http://schemas.openxmlformats.org/officeDocument/2006/relationships/slideLayout" Target="../slideLayouts/slideLayout83.xml"/><Relationship Id="rId15" Type="http://schemas.openxmlformats.org/officeDocument/2006/relationships/slideLayout" Target="../slideLayouts/slideLayout84.xml"/>
</Relationships>
</file>

<file path=ppt/slideMasters/_rels/slideMaster8.xml.rels><?xml version="1.0" encoding="UTF-8"?>
<Relationships xmlns="http://schemas.openxmlformats.org/package/2006/relationships"><Relationship Id="rId1" Type="http://schemas.openxmlformats.org/officeDocument/2006/relationships/theme" Target="../theme/theme8.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85.xml"/><Relationship Id="rId5" Type="http://schemas.openxmlformats.org/officeDocument/2006/relationships/slideLayout" Target="../slideLayouts/slideLayout86.xml"/><Relationship Id="rId6" Type="http://schemas.openxmlformats.org/officeDocument/2006/relationships/slideLayout" Target="../slideLayouts/slideLayout87.xml"/><Relationship Id="rId7" Type="http://schemas.openxmlformats.org/officeDocument/2006/relationships/slideLayout" Target="../slideLayouts/slideLayout88.xml"/><Relationship Id="rId8" Type="http://schemas.openxmlformats.org/officeDocument/2006/relationships/slideLayout" Target="../slideLayouts/slideLayout89.xml"/><Relationship Id="rId9" Type="http://schemas.openxmlformats.org/officeDocument/2006/relationships/slideLayout" Target="../slideLayouts/slideLayout90.xml"/><Relationship Id="rId10" Type="http://schemas.openxmlformats.org/officeDocument/2006/relationships/slideLayout" Target="../slideLayouts/slideLayout91.xml"/><Relationship Id="rId11" Type="http://schemas.openxmlformats.org/officeDocument/2006/relationships/slideLayout" Target="../slideLayouts/slideLayout92.xml"/><Relationship Id="rId12" Type="http://schemas.openxmlformats.org/officeDocument/2006/relationships/slideLayout" Target="../slideLayouts/slideLayout93.xml"/><Relationship Id="rId13" Type="http://schemas.openxmlformats.org/officeDocument/2006/relationships/slideLayout" Target="../slideLayouts/slideLayout94.xml"/><Relationship Id="rId14" Type="http://schemas.openxmlformats.org/officeDocument/2006/relationships/slideLayout" Target="../slideLayouts/slideLayout95.xml"/><Relationship Id="rId15" Type="http://schemas.openxmlformats.org/officeDocument/2006/relationships/slideLayout" Target="../slideLayouts/slideLayout96.xml"/>
</Relationships>
</file>

<file path=ppt/slideMasters/_rels/slideMaster9.xml.rels><?xml version="1.0" encoding="UTF-8"?>
<Relationships xmlns="http://schemas.openxmlformats.org/package/2006/relationships"><Relationship Id="rId1" Type="http://schemas.openxmlformats.org/officeDocument/2006/relationships/theme" Target="../theme/theme9.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97.xml"/><Relationship Id="rId5" Type="http://schemas.openxmlformats.org/officeDocument/2006/relationships/slideLayout" Target="../slideLayouts/slideLayout98.xml"/><Relationship Id="rId6" Type="http://schemas.openxmlformats.org/officeDocument/2006/relationships/slideLayout" Target="../slideLayouts/slideLayout99.xml"/><Relationship Id="rId7" Type="http://schemas.openxmlformats.org/officeDocument/2006/relationships/slideLayout" Target="../slideLayouts/slideLayout100.xml"/><Relationship Id="rId8" Type="http://schemas.openxmlformats.org/officeDocument/2006/relationships/slideLayout" Target="../slideLayouts/slideLayout101.xml"/><Relationship Id="rId9" Type="http://schemas.openxmlformats.org/officeDocument/2006/relationships/slideLayout" Target="../slideLayouts/slideLayout102.xml"/><Relationship Id="rId10" Type="http://schemas.openxmlformats.org/officeDocument/2006/relationships/slideLayout" Target="../slideLayouts/slideLayout103.xml"/><Relationship Id="rId11" Type="http://schemas.openxmlformats.org/officeDocument/2006/relationships/slideLayout" Target="../slideLayouts/slideLayout104.xml"/><Relationship Id="rId12" Type="http://schemas.openxmlformats.org/officeDocument/2006/relationships/slideLayout" Target="../slideLayouts/slideLayout105.xml"/><Relationship Id="rId13" Type="http://schemas.openxmlformats.org/officeDocument/2006/relationships/slideLayout" Target="../slideLayouts/slideLayout106.xml"/><Relationship Id="rId14" Type="http://schemas.openxmlformats.org/officeDocument/2006/relationships/slideLayout" Target="../slideLayouts/slideLayout107.xml"/><Relationship Id="rId15" Type="http://schemas.openxmlformats.org/officeDocument/2006/relationships/slideLayout" Target="../slideLayouts/slideLayout108.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CustomShape 1"/>
          <p:cNvSpPr/>
          <p:nvPr/>
        </p:nvSpPr>
        <p:spPr>
          <a:xfrm>
            <a:off x="11444760" y="0"/>
            <a:ext cx="738000" cy="684684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ffffff"/>
              </a:solidFill>
              <a:latin typeface="Arial"/>
              <a:ea typeface="DejaVu Sans"/>
            </a:endParaRPr>
          </a:p>
        </p:txBody>
      </p:sp>
      <p:sp>
        <p:nvSpPr>
          <p:cNvPr id="1" name="CustomShape 2"/>
          <p:cNvSpPr/>
          <p:nvPr/>
        </p:nvSpPr>
        <p:spPr>
          <a:xfrm>
            <a:off x="11438640" y="6453360"/>
            <a:ext cx="75492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61953C91-4AA3-42A1-9694-9B8A56A05291}" type="slidenum">
              <a:rPr b="0" lang="de-DE" sz="1800" spc="-1" strike="noStrike">
                <a:solidFill>
                  <a:srgbClr val="808080"/>
                </a:solidFill>
                <a:latin typeface="Arial Unicode MS"/>
                <a:ea typeface="DejaVu Sans"/>
              </a:rPr>
              <a:t>&lt;number&gt;</a:t>
            </a:fld>
            <a:endParaRPr b="0" lang="en-GB" sz="1800" spc="-1" strike="noStrike">
              <a:solidFill>
                <a:srgbClr val="000000"/>
              </a:solidFill>
              <a:latin typeface="Arial"/>
            </a:endParaRPr>
          </a:p>
        </p:txBody>
      </p:sp>
      <p:sp>
        <p:nvSpPr>
          <p:cNvPr id="2" name="CustomShape 3"/>
          <p:cNvSpPr/>
          <p:nvPr/>
        </p:nvSpPr>
        <p:spPr>
          <a:xfrm>
            <a:off x="912240" y="1268280"/>
            <a:ext cx="9204840" cy="3582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pic>
        <p:nvPicPr>
          <p:cNvPr id="3" name="Picture 19" descr="Logo_TUC_de_RGB"/>
          <p:cNvPicPr/>
          <p:nvPr/>
        </p:nvPicPr>
        <p:blipFill>
          <a:blip r:embed="rId2"/>
          <a:stretch/>
        </p:blipFill>
        <p:spPr>
          <a:xfrm>
            <a:off x="0" y="0"/>
            <a:ext cx="3048840" cy="558720"/>
          </a:xfrm>
          <a:prstGeom prst="rect">
            <a:avLst/>
          </a:prstGeom>
          <a:ln w="0">
            <a:noFill/>
          </a:ln>
        </p:spPr>
      </p:pic>
      <p:pic>
        <p:nvPicPr>
          <p:cNvPr id="4" name="Grafik 2" descr=""/>
          <p:cNvPicPr/>
          <p:nvPr/>
        </p:nvPicPr>
        <p:blipFill>
          <a:blip r:embed="rId3"/>
          <a:stretch/>
        </p:blipFill>
        <p:spPr>
          <a:xfrm>
            <a:off x="7430400" y="134640"/>
            <a:ext cx="3694680" cy="510840"/>
          </a:xfrm>
          <a:prstGeom prst="rect">
            <a:avLst/>
          </a:prstGeom>
          <a:ln w="0">
            <a:noFill/>
          </a:ln>
        </p:spPr>
      </p:pic>
      <p:sp>
        <p:nvSpPr>
          <p:cNvPr id="5" name="CustomShape 4"/>
          <p:cNvSpPr/>
          <p:nvPr/>
        </p:nvSpPr>
        <p:spPr>
          <a:xfrm>
            <a:off x="11444760" y="0"/>
            <a:ext cx="738000" cy="684684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ffffff"/>
              </a:solidFill>
              <a:latin typeface="Arial"/>
              <a:ea typeface="DejaVu Sans"/>
            </a:endParaRPr>
          </a:p>
        </p:txBody>
      </p:sp>
      <p:sp>
        <p:nvSpPr>
          <p:cNvPr id="6" name="CustomShape 5"/>
          <p:cNvSpPr/>
          <p:nvPr/>
        </p:nvSpPr>
        <p:spPr>
          <a:xfrm>
            <a:off x="11438640" y="6453360"/>
            <a:ext cx="75492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EDAA1533-8E8B-4976-8265-167097F37C0B}" type="slidenum">
              <a:rPr b="0" lang="de-DE" sz="1800" spc="-1" strike="noStrike">
                <a:solidFill>
                  <a:srgbClr val="808080"/>
                </a:solidFill>
                <a:latin typeface="Arial Unicode MS"/>
                <a:ea typeface="DejaVu Sans"/>
              </a:rPr>
              <a:t>&lt;number&gt;</a:t>
            </a:fld>
            <a:endParaRPr b="0" lang="en-GB" sz="1800" spc="-1" strike="noStrike">
              <a:solidFill>
                <a:srgbClr val="000000"/>
              </a:solidFill>
              <a:latin typeface="Arial"/>
            </a:endParaRPr>
          </a:p>
        </p:txBody>
      </p:sp>
      <p:sp>
        <p:nvSpPr>
          <p:cNvPr id="7" name="CustomShape 6"/>
          <p:cNvSpPr/>
          <p:nvPr/>
        </p:nvSpPr>
        <p:spPr>
          <a:xfrm>
            <a:off x="0" y="6642720"/>
            <a:ext cx="1217988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de-DE" sz="800" spc="-1" strike="noStrike">
                <a:solidFill>
                  <a:srgbClr val="a6a6a6"/>
                </a:solidFill>
                <a:latin typeface="DejaVu Sans"/>
                <a:ea typeface="DejaVu Sans"/>
              </a:rPr>
              <a:t>ETCE </a:t>
            </a:r>
            <a:r>
              <a:rPr b="0" lang="en-US" sz="800" spc="-1" strike="noStrike">
                <a:solidFill>
                  <a:srgbClr val="a6a6a6"/>
                </a:solidFill>
                <a:latin typeface="DejaVu Sans"/>
                <a:ea typeface="DejaVu Sans"/>
              </a:rPr>
              <a:t>–</a:t>
            </a:r>
            <a:r>
              <a:rPr b="0" lang="de-DE" sz="800" spc="-1" strike="noStrike">
                <a:solidFill>
                  <a:srgbClr val="a6a6a6"/>
                </a:solidFill>
                <a:latin typeface="DejaVu Sans"/>
                <a:ea typeface="DejaVu Sans"/>
              </a:rPr>
              <a:t> (TU Clausthal / University of Göttingen)</a:t>
            </a:r>
            <a:endParaRPr b="0" lang="en-GB" sz="800" spc="-1" strike="noStrike">
              <a:solidFill>
                <a:srgbClr val="000000"/>
              </a:solidFill>
              <a:latin typeface="Arial"/>
            </a:endParaRPr>
          </a:p>
        </p:txBody>
      </p:sp>
      <p:sp>
        <p:nvSpPr>
          <p:cNvPr id="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r>
              <a:rPr b="0" lang="en-GB" sz="4400" spc="-1" strike="noStrike">
                <a:solidFill>
                  <a:srgbClr val="000000"/>
                </a:solidFill>
                <a:latin typeface="Arial"/>
              </a:rPr>
              <a:t>Click to edit the title text format</a:t>
            </a:r>
            <a:endParaRPr b="0" lang="en-GB" sz="4400" spc="-1" strike="noStrike">
              <a:solidFill>
                <a:srgbClr val="000000"/>
              </a:solidFill>
              <a:latin typeface="Arial"/>
            </a:endParaRPr>
          </a:p>
        </p:txBody>
      </p:sp>
      <p:sp>
        <p:nvSpPr>
          <p:cNvPr id="9"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GB" sz="3200" spc="-1" strike="noStrike">
                <a:solidFill>
                  <a:srgbClr val="000000"/>
                </a:solidFill>
                <a:latin typeface="Arial"/>
              </a:rPr>
              <a:t>Click to edit the outline text format</a:t>
            </a:r>
            <a:endParaRPr b="0" lang="en-GB"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2800" spc="-1" strike="noStrike">
                <a:solidFill>
                  <a:srgbClr val="000000"/>
                </a:solidFill>
                <a:latin typeface="Arial"/>
              </a:rPr>
              <a:t>Second Outline Level</a:t>
            </a:r>
            <a:endParaRPr b="0" lang="en-GB"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2400" spc="-1" strike="noStrike">
                <a:solidFill>
                  <a:srgbClr val="000000"/>
                </a:solidFill>
                <a:latin typeface="Arial"/>
              </a:rPr>
              <a:t>Third Outline Level</a:t>
            </a:r>
            <a:endParaRPr b="0" lang="en-GB"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2000" spc="-1" strike="noStrike">
                <a:solidFill>
                  <a:srgbClr val="000000"/>
                </a:solidFill>
                <a:latin typeface="Arial"/>
              </a:rPr>
              <a:t>Fourth Outline Level</a:t>
            </a:r>
            <a:endParaRPr b="0" lang="en-GB"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2000" spc="-1" strike="noStrike">
                <a:solidFill>
                  <a:srgbClr val="000000"/>
                </a:solidFill>
                <a:latin typeface="Arial"/>
              </a:rPr>
              <a:t>Fifth Outline Level</a:t>
            </a:r>
            <a:endParaRPr b="0" lang="en-GB"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2000" spc="-1" strike="noStrike">
                <a:solidFill>
                  <a:srgbClr val="000000"/>
                </a:solidFill>
                <a:latin typeface="Arial"/>
              </a:rPr>
              <a:t>Sixth Outline Level</a:t>
            </a:r>
            <a:endParaRPr b="0" lang="en-GB"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2000" spc="-1" strike="noStrike">
                <a:solidFill>
                  <a:srgbClr val="000000"/>
                </a:solidFill>
                <a:latin typeface="Arial"/>
              </a:rPr>
              <a:t>Seventh Outline Level</a:t>
            </a:r>
            <a:endParaRPr b="0" lang="en-GB"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Lst>
</p:sldMaster>
</file>

<file path=ppt/slideMasters/slideMaster1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14" name="CustomShape 1"/>
          <p:cNvSpPr/>
          <p:nvPr/>
        </p:nvSpPr>
        <p:spPr>
          <a:xfrm>
            <a:off x="11444760" y="0"/>
            <a:ext cx="739800" cy="684864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endParaRPr b="0" lang="en-GB" sz="1800" spc="-1" strike="noStrike">
              <a:solidFill>
                <a:srgbClr val="ffffff"/>
              </a:solidFill>
              <a:latin typeface="Arial"/>
            </a:endParaRPr>
          </a:p>
        </p:txBody>
      </p:sp>
      <p:sp>
        <p:nvSpPr>
          <p:cNvPr id="415" name="CustomShape 2"/>
          <p:cNvSpPr/>
          <p:nvPr/>
        </p:nvSpPr>
        <p:spPr>
          <a:xfrm>
            <a:off x="11438640" y="6453360"/>
            <a:ext cx="75672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FFD0E16C-A763-4535-98BF-E8073C690B5F}" type="slidenum">
              <a:rPr b="0" lang="de-DE" sz="1800" spc="-1" strike="noStrike">
                <a:solidFill>
                  <a:srgbClr val="808080"/>
                </a:solidFill>
                <a:latin typeface="Arial Unicode MS"/>
                <a:ea typeface="DejaVu Sans"/>
              </a:rPr>
              <a:t>&lt;number&gt;</a:t>
            </a:fld>
            <a:endParaRPr b="0" lang="en-GB" sz="1800" spc="-1" strike="noStrike">
              <a:solidFill>
                <a:srgbClr val="000000"/>
              </a:solidFill>
              <a:latin typeface="Arial"/>
            </a:endParaRPr>
          </a:p>
        </p:txBody>
      </p:sp>
      <p:sp>
        <p:nvSpPr>
          <p:cNvPr id="416" name="CustomShape 3"/>
          <p:cNvSpPr/>
          <p:nvPr/>
        </p:nvSpPr>
        <p:spPr>
          <a:xfrm>
            <a:off x="912240" y="1268280"/>
            <a:ext cx="9206640" cy="360000"/>
          </a:xfrm>
          <a:prstGeom prst="rect">
            <a:avLst/>
          </a:prstGeom>
          <a:noFill/>
          <a:ln w="0">
            <a:noFill/>
          </a:ln>
        </p:spPr>
        <p:style>
          <a:lnRef idx="0"/>
          <a:fillRef idx="0"/>
          <a:effectRef idx="0"/>
          <a:fontRef idx="minor"/>
        </p:style>
        <p:txBody>
          <a:bodyPr lIns="90000" rIns="90000" tIns="45000" bIns="45000" anchor="t">
            <a:noAutofit/>
          </a:bodyPr>
          <a:p>
            <a:endParaRPr b="0" lang="en-GB" sz="1800" spc="-1" strike="noStrike">
              <a:solidFill>
                <a:srgbClr val="000000"/>
              </a:solidFill>
              <a:latin typeface="Arial"/>
            </a:endParaRPr>
          </a:p>
        </p:txBody>
      </p:sp>
      <p:pic>
        <p:nvPicPr>
          <p:cNvPr id="417" name="Picture 19" descr="Logo_TUC_de_RGB"/>
          <p:cNvPicPr/>
          <p:nvPr/>
        </p:nvPicPr>
        <p:blipFill>
          <a:blip r:embed="rId2"/>
          <a:stretch/>
        </p:blipFill>
        <p:spPr>
          <a:xfrm>
            <a:off x="0" y="0"/>
            <a:ext cx="3050640" cy="560520"/>
          </a:xfrm>
          <a:prstGeom prst="rect">
            <a:avLst/>
          </a:prstGeom>
          <a:ln w="0">
            <a:noFill/>
          </a:ln>
        </p:spPr>
      </p:pic>
      <p:pic>
        <p:nvPicPr>
          <p:cNvPr id="418" name="Grafik 2" descr=""/>
          <p:cNvPicPr/>
          <p:nvPr/>
        </p:nvPicPr>
        <p:blipFill>
          <a:blip r:embed="rId3"/>
          <a:stretch/>
        </p:blipFill>
        <p:spPr>
          <a:xfrm>
            <a:off x="7430400" y="134640"/>
            <a:ext cx="3696480" cy="512640"/>
          </a:xfrm>
          <a:prstGeom prst="rect">
            <a:avLst/>
          </a:prstGeom>
          <a:ln w="0">
            <a:noFill/>
          </a:ln>
        </p:spPr>
      </p:pic>
      <p:sp>
        <p:nvSpPr>
          <p:cNvPr id="419" name="CustomShape 4"/>
          <p:cNvSpPr/>
          <p:nvPr/>
        </p:nvSpPr>
        <p:spPr>
          <a:xfrm>
            <a:off x="11444760" y="0"/>
            <a:ext cx="739800" cy="684864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endParaRPr b="0" lang="en-GB" sz="1800" spc="-1" strike="noStrike">
              <a:solidFill>
                <a:srgbClr val="ffffff"/>
              </a:solidFill>
              <a:latin typeface="Arial"/>
            </a:endParaRPr>
          </a:p>
        </p:txBody>
      </p:sp>
      <p:sp>
        <p:nvSpPr>
          <p:cNvPr id="420" name="CustomShape 5"/>
          <p:cNvSpPr/>
          <p:nvPr/>
        </p:nvSpPr>
        <p:spPr>
          <a:xfrm>
            <a:off x="11438640" y="6453360"/>
            <a:ext cx="75672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1B256ADE-889E-4DE5-89DE-93148E8DA848}" type="slidenum">
              <a:rPr b="0" lang="de-DE" sz="1800" spc="-1" strike="noStrike">
                <a:solidFill>
                  <a:srgbClr val="808080"/>
                </a:solidFill>
                <a:latin typeface="Arial Unicode MS"/>
                <a:ea typeface="DejaVu Sans"/>
              </a:rPr>
              <a:t>&lt;number&gt;</a:t>
            </a:fld>
            <a:endParaRPr b="0" lang="en-GB" sz="1800" spc="-1" strike="noStrike">
              <a:solidFill>
                <a:srgbClr val="000000"/>
              </a:solidFill>
              <a:latin typeface="Arial"/>
            </a:endParaRPr>
          </a:p>
        </p:txBody>
      </p:sp>
      <p:sp>
        <p:nvSpPr>
          <p:cNvPr id="421" name="CustomShape 6"/>
          <p:cNvSpPr/>
          <p:nvPr/>
        </p:nvSpPr>
        <p:spPr>
          <a:xfrm>
            <a:off x="0" y="6642720"/>
            <a:ext cx="1218168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de-DE" sz="800" spc="-1" strike="noStrike">
                <a:solidFill>
                  <a:srgbClr val="a6a6a6"/>
                </a:solidFill>
                <a:latin typeface="DejaVu Sans"/>
                <a:ea typeface="DejaVu Sans"/>
              </a:rPr>
              <a:t>ETCE </a:t>
            </a:r>
            <a:r>
              <a:rPr b="0" lang="en-US" sz="800" spc="-1" strike="noStrike">
                <a:solidFill>
                  <a:srgbClr val="a6a6a6"/>
                </a:solidFill>
                <a:latin typeface="DejaVu Sans"/>
                <a:ea typeface="DejaVu Sans"/>
              </a:rPr>
              <a:t>–</a:t>
            </a:r>
            <a:r>
              <a:rPr b="0" lang="de-DE" sz="800" spc="-1" strike="noStrike">
                <a:solidFill>
                  <a:srgbClr val="a6a6a6"/>
                </a:solidFill>
                <a:latin typeface="DejaVu Sans"/>
                <a:ea typeface="DejaVu Sans"/>
              </a:rPr>
              <a:t> (TU Clausthal / University of Göttingen)</a:t>
            </a:r>
            <a:endParaRPr b="0" lang="en-GB" sz="800" spc="-1" strike="noStrike">
              <a:solidFill>
                <a:srgbClr val="000000"/>
              </a:solidFill>
              <a:latin typeface="Arial"/>
            </a:endParaRPr>
          </a:p>
        </p:txBody>
      </p:sp>
      <p:sp>
        <p:nvSpPr>
          <p:cNvPr id="42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r>
              <a:rPr b="0" lang="en-GB" sz="4400" spc="-1" strike="noStrike">
                <a:solidFill>
                  <a:srgbClr val="000000"/>
                </a:solidFill>
                <a:latin typeface="Arial"/>
              </a:rPr>
              <a:t>Click to edit the title text format</a:t>
            </a:r>
            <a:endParaRPr b="0" lang="en-GB" sz="4400" spc="-1" strike="noStrike">
              <a:solidFill>
                <a:srgbClr val="000000"/>
              </a:solidFill>
              <a:latin typeface="Arial"/>
            </a:endParaRPr>
          </a:p>
        </p:txBody>
      </p:sp>
      <p:sp>
        <p:nvSpPr>
          <p:cNvPr id="423"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GB" sz="3200" spc="-1" strike="noStrike">
                <a:solidFill>
                  <a:srgbClr val="000000"/>
                </a:solidFill>
                <a:latin typeface="Arial"/>
              </a:rPr>
              <a:t>Click to edit the outline text format</a:t>
            </a:r>
            <a:endParaRPr b="0" lang="en-GB"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2800" spc="-1" strike="noStrike">
                <a:solidFill>
                  <a:srgbClr val="000000"/>
                </a:solidFill>
                <a:latin typeface="Arial"/>
              </a:rPr>
              <a:t>Second Outline Level</a:t>
            </a:r>
            <a:endParaRPr b="0" lang="en-GB"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2400" spc="-1" strike="noStrike">
                <a:solidFill>
                  <a:srgbClr val="000000"/>
                </a:solidFill>
                <a:latin typeface="Arial"/>
              </a:rPr>
              <a:t>Third Outline Level</a:t>
            </a:r>
            <a:endParaRPr b="0" lang="en-GB"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2000" spc="-1" strike="noStrike">
                <a:solidFill>
                  <a:srgbClr val="000000"/>
                </a:solidFill>
                <a:latin typeface="Arial"/>
              </a:rPr>
              <a:t>Fourth Outline Level</a:t>
            </a:r>
            <a:endParaRPr b="0" lang="en-GB"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2000" spc="-1" strike="noStrike">
                <a:solidFill>
                  <a:srgbClr val="000000"/>
                </a:solidFill>
                <a:latin typeface="Arial"/>
              </a:rPr>
              <a:t>Fifth Outline Level</a:t>
            </a:r>
            <a:endParaRPr b="0" lang="en-GB"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2000" spc="-1" strike="noStrike">
                <a:solidFill>
                  <a:srgbClr val="000000"/>
                </a:solidFill>
                <a:latin typeface="Arial"/>
              </a:rPr>
              <a:t>Sixth Outline Level</a:t>
            </a:r>
            <a:endParaRPr b="0" lang="en-GB"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2000" spc="-1" strike="noStrike">
                <a:solidFill>
                  <a:srgbClr val="000000"/>
                </a:solidFill>
                <a:latin typeface="Arial"/>
              </a:rPr>
              <a:t>Seventh Outline Level</a:t>
            </a:r>
            <a:endParaRPr b="0" lang="en-GB"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66" r:id="rId4"/>
    <p:sldLayoutId id="2147483767" r:id="rId5"/>
    <p:sldLayoutId id="2147483768" r:id="rId6"/>
    <p:sldLayoutId id="2147483769" r:id="rId7"/>
    <p:sldLayoutId id="2147483770" r:id="rId8"/>
    <p:sldLayoutId id="2147483771" r:id="rId9"/>
    <p:sldLayoutId id="2147483772" r:id="rId10"/>
    <p:sldLayoutId id="2147483773" r:id="rId11"/>
    <p:sldLayoutId id="2147483774" r:id="rId12"/>
    <p:sldLayoutId id="2147483775" r:id="rId13"/>
    <p:sldLayoutId id="2147483776" r:id="rId14"/>
    <p:sldLayoutId id="2147483777" r:id="rId15"/>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6" name="CustomShape 1"/>
          <p:cNvSpPr/>
          <p:nvPr/>
        </p:nvSpPr>
        <p:spPr>
          <a:xfrm>
            <a:off x="11444760" y="0"/>
            <a:ext cx="738000" cy="684684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ffffff"/>
              </a:solidFill>
              <a:latin typeface="Arial"/>
              <a:ea typeface="DejaVu Sans"/>
            </a:endParaRPr>
          </a:p>
        </p:txBody>
      </p:sp>
      <p:sp>
        <p:nvSpPr>
          <p:cNvPr id="47" name="CustomShape 2"/>
          <p:cNvSpPr/>
          <p:nvPr/>
        </p:nvSpPr>
        <p:spPr>
          <a:xfrm>
            <a:off x="11438640" y="6453360"/>
            <a:ext cx="75492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FE2546A1-024B-4505-83A4-4879466AC138}" type="slidenum">
              <a:rPr b="0" lang="de-DE" sz="1800" spc="-1" strike="noStrike">
                <a:solidFill>
                  <a:srgbClr val="808080"/>
                </a:solidFill>
                <a:latin typeface="Arial Unicode MS"/>
                <a:ea typeface="DejaVu Sans"/>
              </a:rPr>
              <a:t>&lt;number&gt;</a:t>
            </a:fld>
            <a:endParaRPr b="0" lang="en-GB" sz="1800" spc="-1" strike="noStrike">
              <a:solidFill>
                <a:srgbClr val="000000"/>
              </a:solidFill>
              <a:latin typeface="Arial"/>
            </a:endParaRPr>
          </a:p>
        </p:txBody>
      </p:sp>
      <p:sp>
        <p:nvSpPr>
          <p:cNvPr id="48" name="CustomShape 3"/>
          <p:cNvSpPr/>
          <p:nvPr/>
        </p:nvSpPr>
        <p:spPr>
          <a:xfrm>
            <a:off x="912240" y="1268280"/>
            <a:ext cx="9204840" cy="3582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pic>
        <p:nvPicPr>
          <p:cNvPr id="49" name="Picture 19" descr="Logo_TUC_de_RGB"/>
          <p:cNvPicPr/>
          <p:nvPr/>
        </p:nvPicPr>
        <p:blipFill>
          <a:blip r:embed="rId2"/>
          <a:stretch/>
        </p:blipFill>
        <p:spPr>
          <a:xfrm>
            <a:off x="0" y="0"/>
            <a:ext cx="3048840" cy="558720"/>
          </a:xfrm>
          <a:prstGeom prst="rect">
            <a:avLst/>
          </a:prstGeom>
          <a:ln w="0">
            <a:noFill/>
          </a:ln>
        </p:spPr>
      </p:pic>
      <p:pic>
        <p:nvPicPr>
          <p:cNvPr id="50" name="Grafik 2" descr=""/>
          <p:cNvPicPr/>
          <p:nvPr/>
        </p:nvPicPr>
        <p:blipFill>
          <a:blip r:embed="rId3"/>
          <a:stretch/>
        </p:blipFill>
        <p:spPr>
          <a:xfrm>
            <a:off x="7430400" y="134640"/>
            <a:ext cx="3694680" cy="510840"/>
          </a:xfrm>
          <a:prstGeom prst="rect">
            <a:avLst/>
          </a:prstGeom>
          <a:ln w="0">
            <a:noFill/>
          </a:ln>
        </p:spPr>
      </p:pic>
      <p:sp>
        <p:nvSpPr>
          <p:cNvPr id="51" name="CustomShape 4"/>
          <p:cNvSpPr/>
          <p:nvPr/>
        </p:nvSpPr>
        <p:spPr>
          <a:xfrm>
            <a:off x="11444760" y="0"/>
            <a:ext cx="738000" cy="684684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ffffff"/>
              </a:solidFill>
              <a:latin typeface="Arial"/>
              <a:ea typeface="DejaVu Sans"/>
            </a:endParaRPr>
          </a:p>
        </p:txBody>
      </p:sp>
      <p:sp>
        <p:nvSpPr>
          <p:cNvPr id="52" name="CustomShape 5"/>
          <p:cNvSpPr/>
          <p:nvPr/>
        </p:nvSpPr>
        <p:spPr>
          <a:xfrm>
            <a:off x="11438640" y="6453360"/>
            <a:ext cx="75492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D2B89F70-60E2-4F01-B279-40410F72A78B}" type="slidenum">
              <a:rPr b="0" lang="de-DE" sz="1800" spc="-1" strike="noStrike">
                <a:solidFill>
                  <a:srgbClr val="808080"/>
                </a:solidFill>
                <a:latin typeface="Arial Unicode MS"/>
                <a:ea typeface="DejaVu Sans"/>
              </a:rPr>
              <a:t>&lt;number&gt;</a:t>
            </a:fld>
            <a:endParaRPr b="0" lang="en-GB" sz="1800" spc="-1" strike="noStrike">
              <a:solidFill>
                <a:srgbClr val="000000"/>
              </a:solidFill>
              <a:latin typeface="Arial"/>
            </a:endParaRPr>
          </a:p>
        </p:txBody>
      </p:sp>
      <p:sp>
        <p:nvSpPr>
          <p:cNvPr id="53" name="CustomShape 6"/>
          <p:cNvSpPr/>
          <p:nvPr/>
        </p:nvSpPr>
        <p:spPr>
          <a:xfrm>
            <a:off x="0" y="6642720"/>
            <a:ext cx="1217988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de-DE" sz="800" spc="-1" strike="noStrike">
                <a:solidFill>
                  <a:srgbClr val="a6a6a6"/>
                </a:solidFill>
                <a:latin typeface="DejaVu Sans"/>
                <a:ea typeface="DejaVu Sans"/>
              </a:rPr>
              <a:t>ETCE </a:t>
            </a:r>
            <a:r>
              <a:rPr b="0" lang="en-US" sz="800" spc="-1" strike="noStrike">
                <a:solidFill>
                  <a:srgbClr val="a6a6a6"/>
                </a:solidFill>
                <a:latin typeface="DejaVu Sans"/>
                <a:ea typeface="DejaVu Sans"/>
              </a:rPr>
              <a:t>–</a:t>
            </a:r>
            <a:r>
              <a:rPr b="0" lang="de-DE" sz="800" spc="-1" strike="noStrike">
                <a:solidFill>
                  <a:srgbClr val="a6a6a6"/>
                </a:solidFill>
                <a:latin typeface="DejaVu Sans"/>
                <a:ea typeface="DejaVu Sans"/>
              </a:rPr>
              <a:t> (TU Clausthal / University of Göttingen)</a:t>
            </a:r>
            <a:endParaRPr b="0" lang="en-GB" sz="800" spc="-1" strike="noStrike">
              <a:solidFill>
                <a:srgbClr val="000000"/>
              </a:solidFill>
              <a:latin typeface="Arial"/>
            </a:endParaRPr>
          </a:p>
        </p:txBody>
      </p:sp>
      <p:sp>
        <p:nvSpPr>
          <p:cNvPr id="5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r>
              <a:rPr b="0" lang="en-GB" sz="4400" spc="-1" strike="noStrike">
                <a:solidFill>
                  <a:srgbClr val="000000"/>
                </a:solidFill>
                <a:latin typeface="Arial"/>
              </a:rPr>
              <a:t>Click to edit the title text format</a:t>
            </a:r>
            <a:endParaRPr b="0" lang="en-GB" sz="4400" spc="-1" strike="noStrike">
              <a:solidFill>
                <a:srgbClr val="000000"/>
              </a:solidFill>
              <a:latin typeface="Arial"/>
            </a:endParaRPr>
          </a:p>
        </p:txBody>
      </p:sp>
      <p:sp>
        <p:nvSpPr>
          <p:cNvPr id="55"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GB" sz="3200" spc="-1" strike="noStrike">
                <a:solidFill>
                  <a:srgbClr val="000000"/>
                </a:solidFill>
                <a:latin typeface="Arial"/>
              </a:rPr>
              <a:t>Click to edit the outline text format</a:t>
            </a:r>
            <a:endParaRPr b="0" lang="en-GB"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2800" spc="-1" strike="noStrike">
                <a:solidFill>
                  <a:srgbClr val="000000"/>
                </a:solidFill>
                <a:latin typeface="Arial"/>
              </a:rPr>
              <a:t>Second Outline Level</a:t>
            </a:r>
            <a:endParaRPr b="0" lang="en-GB"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2400" spc="-1" strike="noStrike">
                <a:solidFill>
                  <a:srgbClr val="000000"/>
                </a:solidFill>
                <a:latin typeface="Arial"/>
              </a:rPr>
              <a:t>Third Outline Level</a:t>
            </a:r>
            <a:endParaRPr b="0" lang="en-GB"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2000" spc="-1" strike="noStrike">
                <a:solidFill>
                  <a:srgbClr val="000000"/>
                </a:solidFill>
                <a:latin typeface="Arial"/>
              </a:rPr>
              <a:t>Fourth Outline Level</a:t>
            </a:r>
            <a:endParaRPr b="0" lang="en-GB"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2000" spc="-1" strike="noStrike">
                <a:solidFill>
                  <a:srgbClr val="000000"/>
                </a:solidFill>
                <a:latin typeface="Arial"/>
              </a:rPr>
              <a:t>Fifth Outline Level</a:t>
            </a:r>
            <a:endParaRPr b="0" lang="en-GB"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2000" spc="-1" strike="noStrike">
                <a:solidFill>
                  <a:srgbClr val="000000"/>
                </a:solidFill>
                <a:latin typeface="Arial"/>
              </a:rPr>
              <a:t>Sixth Outline Level</a:t>
            </a:r>
            <a:endParaRPr b="0" lang="en-GB"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2000" spc="-1" strike="noStrike">
                <a:solidFill>
                  <a:srgbClr val="000000"/>
                </a:solidFill>
                <a:latin typeface="Arial"/>
              </a:rPr>
              <a:t>Seventh Outline Level</a:t>
            </a:r>
            <a:endParaRPr b="0" lang="en-GB"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92" name="CustomShape 1"/>
          <p:cNvSpPr/>
          <p:nvPr/>
        </p:nvSpPr>
        <p:spPr>
          <a:xfrm>
            <a:off x="11444760" y="0"/>
            <a:ext cx="739080" cy="684792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ffffff"/>
              </a:solidFill>
              <a:latin typeface="Arial"/>
              <a:ea typeface="DejaVu Sans"/>
            </a:endParaRPr>
          </a:p>
        </p:txBody>
      </p:sp>
      <p:sp>
        <p:nvSpPr>
          <p:cNvPr id="93" name="CustomShape 2"/>
          <p:cNvSpPr/>
          <p:nvPr/>
        </p:nvSpPr>
        <p:spPr>
          <a:xfrm>
            <a:off x="11438640" y="6453360"/>
            <a:ext cx="75600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4DAF69C7-BEF9-4E25-B52D-328A7BC19DC4}" type="slidenum">
              <a:rPr b="0" lang="de-DE" sz="1800" spc="-1" strike="noStrike">
                <a:solidFill>
                  <a:srgbClr val="808080"/>
                </a:solidFill>
                <a:latin typeface="Arial Unicode MS"/>
                <a:ea typeface="DejaVu Sans"/>
              </a:rPr>
              <a:t>&lt;number&gt;</a:t>
            </a:fld>
            <a:endParaRPr b="0" lang="en-GB" sz="1800" spc="-1" strike="noStrike">
              <a:solidFill>
                <a:srgbClr val="000000"/>
              </a:solidFill>
              <a:latin typeface="Arial"/>
            </a:endParaRPr>
          </a:p>
        </p:txBody>
      </p:sp>
      <p:sp>
        <p:nvSpPr>
          <p:cNvPr id="94" name="CustomShape 3"/>
          <p:cNvSpPr/>
          <p:nvPr/>
        </p:nvSpPr>
        <p:spPr>
          <a:xfrm>
            <a:off x="912240" y="1268280"/>
            <a:ext cx="9205920" cy="3592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pic>
        <p:nvPicPr>
          <p:cNvPr id="95" name="Picture 19" descr="Logo_TUC_de_RGB"/>
          <p:cNvPicPr/>
          <p:nvPr/>
        </p:nvPicPr>
        <p:blipFill>
          <a:blip r:embed="rId2"/>
          <a:stretch/>
        </p:blipFill>
        <p:spPr>
          <a:xfrm>
            <a:off x="0" y="0"/>
            <a:ext cx="3049920" cy="559800"/>
          </a:xfrm>
          <a:prstGeom prst="rect">
            <a:avLst/>
          </a:prstGeom>
          <a:ln w="0">
            <a:noFill/>
          </a:ln>
        </p:spPr>
      </p:pic>
      <p:pic>
        <p:nvPicPr>
          <p:cNvPr id="96" name="Grafik 2" descr=""/>
          <p:cNvPicPr/>
          <p:nvPr/>
        </p:nvPicPr>
        <p:blipFill>
          <a:blip r:embed="rId3"/>
          <a:stretch/>
        </p:blipFill>
        <p:spPr>
          <a:xfrm>
            <a:off x="7430400" y="134640"/>
            <a:ext cx="3695760" cy="511920"/>
          </a:xfrm>
          <a:prstGeom prst="rect">
            <a:avLst/>
          </a:prstGeom>
          <a:ln w="0">
            <a:noFill/>
          </a:ln>
        </p:spPr>
      </p:pic>
      <p:sp>
        <p:nvSpPr>
          <p:cNvPr id="97" name="CustomShape 4"/>
          <p:cNvSpPr/>
          <p:nvPr/>
        </p:nvSpPr>
        <p:spPr>
          <a:xfrm>
            <a:off x="11444760" y="0"/>
            <a:ext cx="739080" cy="684792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ffffff"/>
              </a:solidFill>
              <a:latin typeface="Arial"/>
              <a:ea typeface="DejaVu Sans"/>
            </a:endParaRPr>
          </a:p>
        </p:txBody>
      </p:sp>
      <p:sp>
        <p:nvSpPr>
          <p:cNvPr id="98" name="CustomShape 5"/>
          <p:cNvSpPr/>
          <p:nvPr/>
        </p:nvSpPr>
        <p:spPr>
          <a:xfrm>
            <a:off x="11438640" y="6453360"/>
            <a:ext cx="75600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1649E672-44C1-4556-B901-2B33756617A2}" type="slidenum">
              <a:rPr b="0" lang="de-DE" sz="1800" spc="-1" strike="noStrike">
                <a:solidFill>
                  <a:srgbClr val="808080"/>
                </a:solidFill>
                <a:latin typeface="Arial Unicode MS"/>
                <a:ea typeface="DejaVu Sans"/>
              </a:rPr>
              <a:t>&lt;number&gt;</a:t>
            </a:fld>
            <a:endParaRPr b="0" lang="en-GB" sz="1800" spc="-1" strike="noStrike">
              <a:solidFill>
                <a:srgbClr val="000000"/>
              </a:solidFill>
              <a:latin typeface="Arial"/>
            </a:endParaRPr>
          </a:p>
        </p:txBody>
      </p:sp>
      <p:sp>
        <p:nvSpPr>
          <p:cNvPr id="99" name="CustomShape 6"/>
          <p:cNvSpPr/>
          <p:nvPr/>
        </p:nvSpPr>
        <p:spPr>
          <a:xfrm>
            <a:off x="0" y="6642720"/>
            <a:ext cx="1218096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de-DE" sz="800" spc="-1" strike="noStrike">
                <a:solidFill>
                  <a:srgbClr val="a6a6a6"/>
                </a:solidFill>
                <a:latin typeface="DejaVu Sans"/>
                <a:ea typeface="DejaVu Sans"/>
              </a:rPr>
              <a:t>ETCE </a:t>
            </a:r>
            <a:r>
              <a:rPr b="0" lang="en-US" sz="800" spc="-1" strike="noStrike">
                <a:solidFill>
                  <a:srgbClr val="a6a6a6"/>
                </a:solidFill>
                <a:latin typeface="DejaVu Sans"/>
                <a:ea typeface="DejaVu Sans"/>
              </a:rPr>
              <a:t>–</a:t>
            </a:r>
            <a:r>
              <a:rPr b="0" lang="de-DE" sz="800" spc="-1" strike="noStrike">
                <a:solidFill>
                  <a:srgbClr val="a6a6a6"/>
                </a:solidFill>
                <a:latin typeface="DejaVu Sans"/>
                <a:ea typeface="DejaVu Sans"/>
              </a:rPr>
              <a:t> (TU Clausthal / University of Göttingen)</a:t>
            </a:r>
            <a:endParaRPr b="0" lang="en-GB" sz="800" spc="-1" strike="noStrike">
              <a:solidFill>
                <a:srgbClr val="000000"/>
              </a:solidFill>
              <a:latin typeface="Arial"/>
            </a:endParaRPr>
          </a:p>
        </p:txBody>
      </p:sp>
      <p:sp>
        <p:nvSpPr>
          <p:cNvPr id="10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r>
              <a:rPr b="0" lang="en-GB" sz="4400" spc="-1" strike="noStrike">
                <a:solidFill>
                  <a:srgbClr val="000000"/>
                </a:solidFill>
                <a:latin typeface="Arial"/>
              </a:rPr>
              <a:t>Click to edit the title text format</a:t>
            </a:r>
            <a:endParaRPr b="0" lang="en-GB" sz="4400" spc="-1" strike="noStrike">
              <a:solidFill>
                <a:srgbClr val="000000"/>
              </a:solidFill>
              <a:latin typeface="Arial"/>
            </a:endParaRPr>
          </a:p>
        </p:txBody>
      </p:sp>
      <p:sp>
        <p:nvSpPr>
          <p:cNvPr id="101"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GB" sz="3200" spc="-1" strike="noStrike">
                <a:solidFill>
                  <a:srgbClr val="000000"/>
                </a:solidFill>
                <a:latin typeface="Arial"/>
              </a:rPr>
              <a:t>Click to edit the outline text format</a:t>
            </a:r>
            <a:endParaRPr b="0" lang="en-GB"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2800" spc="-1" strike="noStrike">
                <a:solidFill>
                  <a:srgbClr val="000000"/>
                </a:solidFill>
                <a:latin typeface="Arial"/>
              </a:rPr>
              <a:t>Second Outline Level</a:t>
            </a:r>
            <a:endParaRPr b="0" lang="en-GB"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2400" spc="-1" strike="noStrike">
                <a:solidFill>
                  <a:srgbClr val="000000"/>
                </a:solidFill>
                <a:latin typeface="Arial"/>
              </a:rPr>
              <a:t>Third Outline Level</a:t>
            </a:r>
            <a:endParaRPr b="0" lang="en-GB"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2000" spc="-1" strike="noStrike">
                <a:solidFill>
                  <a:srgbClr val="000000"/>
                </a:solidFill>
                <a:latin typeface="Arial"/>
              </a:rPr>
              <a:t>Fourth Outline Level</a:t>
            </a:r>
            <a:endParaRPr b="0" lang="en-GB"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2000" spc="-1" strike="noStrike">
                <a:solidFill>
                  <a:srgbClr val="000000"/>
                </a:solidFill>
                <a:latin typeface="Arial"/>
              </a:rPr>
              <a:t>Fifth Outline Level</a:t>
            </a:r>
            <a:endParaRPr b="0" lang="en-GB"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2000" spc="-1" strike="noStrike">
                <a:solidFill>
                  <a:srgbClr val="000000"/>
                </a:solidFill>
                <a:latin typeface="Arial"/>
              </a:rPr>
              <a:t>Sixth Outline Level</a:t>
            </a:r>
            <a:endParaRPr b="0" lang="en-GB"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2000" spc="-1" strike="noStrike">
                <a:solidFill>
                  <a:srgbClr val="000000"/>
                </a:solidFill>
                <a:latin typeface="Arial"/>
              </a:rPr>
              <a:t>Seventh Outline Level</a:t>
            </a:r>
            <a:endParaRPr b="0" lang="en-GB"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3" r:id="rId12"/>
    <p:sldLayoutId id="2147483684" r:id="rId13"/>
    <p:sldLayoutId id="2147483685" r:id="rId14"/>
    <p:sldLayoutId id="2147483686" r:id="rId15"/>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38" name="CustomShape 1"/>
          <p:cNvSpPr/>
          <p:nvPr/>
        </p:nvSpPr>
        <p:spPr>
          <a:xfrm>
            <a:off x="11444760" y="0"/>
            <a:ext cx="738000" cy="684684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ffffff"/>
              </a:solidFill>
              <a:latin typeface="Arial"/>
              <a:ea typeface="DejaVu Sans"/>
            </a:endParaRPr>
          </a:p>
        </p:txBody>
      </p:sp>
      <p:sp>
        <p:nvSpPr>
          <p:cNvPr id="139" name="CustomShape 2"/>
          <p:cNvSpPr/>
          <p:nvPr/>
        </p:nvSpPr>
        <p:spPr>
          <a:xfrm>
            <a:off x="11438640" y="6453360"/>
            <a:ext cx="75492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4ED2DFB2-43C1-4CF9-9E3D-A95C19B2506E}" type="slidenum">
              <a:rPr b="0" lang="de-DE" sz="1800" spc="-1" strike="noStrike">
                <a:solidFill>
                  <a:srgbClr val="808080"/>
                </a:solidFill>
                <a:latin typeface="Arial Unicode MS"/>
                <a:ea typeface="DejaVu Sans"/>
              </a:rPr>
              <a:t>&lt;number&gt;</a:t>
            </a:fld>
            <a:endParaRPr b="0" lang="en-GB" sz="1800" spc="-1" strike="noStrike">
              <a:solidFill>
                <a:srgbClr val="000000"/>
              </a:solidFill>
              <a:latin typeface="Arial"/>
            </a:endParaRPr>
          </a:p>
        </p:txBody>
      </p:sp>
      <p:sp>
        <p:nvSpPr>
          <p:cNvPr id="140" name="CustomShape 3"/>
          <p:cNvSpPr/>
          <p:nvPr/>
        </p:nvSpPr>
        <p:spPr>
          <a:xfrm>
            <a:off x="912240" y="1268280"/>
            <a:ext cx="9204840" cy="3582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pic>
        <p:nvPicPr>
          <p:cNvPr id="141" name="Picture 19" descr="Logo_TUC_de_RGB"/>
          <p:cNvPicPr/>
          <p:nvPr/>
        </p:nvPicPr>
        <p:blipFill>
          <a:blip r:embed="rId2"/>
          <a:stretch/>
        </p:blipFill>
        <p:spPr>
          <a:xfrm>
            <a:off x="0" y="0"/>
            <a:ext cx="3048840" cy="558720"/>
          </a:xfrm>
          <a:prstGeom prst="rect">
            <a:avLst/>
          </a:prstGeom>
          <a:ln w="0">
            <a:noFill/>
          </a:ln>
        </p:spPr>
      </p:pic>
      <p:pic>
        <p:nvPicPr>
          <p:cNvPr id="142" name="Grafik 2" descr=""/>
          <p:cNvPicPr/>
          <p:nvPr/>
        </p:nvPicPr>
        <p:blipFill>
          <a:blip r:embed="rId3"/>
          <a:stretch/>
        </p:blipFill>
        <p:spPr>
          <a:xfrm>
            <a:off x="7430400" y="134640"/>
            <a:ext cx="3694680" cy="510840"/>
          </a:xfrm>
          <a:prstGeom prst="rect">
            <a:avLst/>
          </a:prstGeom>
          <a:ln w="0">
            <a:noFill/>
          </a:ln>
        </p:spPr>
      </p:pic>
      <p:sp>
        <p:nvSpPr>
          <p:cNvPr id="143" name="CustomShape 4"/>
          <p:cNvSpPr/>
          <p:nvPr/>
        </p:nvSpPr>
        <p:spPr>
          <a:xfrm>
            <a:off x="11444760" y="0"/>
            <a:ext cx="738000" cy="684684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ffffff"/>
              </a:solidFill>
              <a:latin typeface="Arial"/>
              <a:ea typeface="DejaVu Sans"/>
            </a:endParaRPr>
          </a:p>
        </p:txBody>
      </p:sp>
      <p:sp>
        <p:nvSpPr>
          <p:cNvPr id="144" name="CustomShape 5"/>
          <p:cNvSpPr/>
          <p:nvPr/>
        </p:nvSpPr>
        <p:spPr>
          <a:xfrm>
            <a:off x="11438640" y="6453360"/>
            <a:ext cx="75492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55EB88C9-A329-48DB-A4A8-2B1E0D40220F}" type="slidenum">
              <a:rPr b="0" lang="de-DE" sz="1800" spc="-1" strike="noStrike">
                <a:solidFill>
                  <a:srgbClr val="808080"/>
                </a:solidFill>
                <a:latin typeface="Arial Unicode MS"/>
                <a:ea typeface="DejaVu Sans"/>
              </a:rPr>
              <a:t>&lt;number&gt;</a:t>
            </a:fld>
            <a:endParaRPr b="0" lang="en-GB" sz="1800" spc="-1" strike="noStrike">
              <a:solidFill>
                <a:srgbClr val="000000"/>
              </a:solidFill>
              <a:latin typeface="Arial"/>
            </a:endParaRPr>
          </a:p>
        </p:txBody>
      </p:sp>
      <p:sp>
        <p:nvSpPr>
          <p:cNvPr id="145" name="CustomShape 6"/>
          <p:cNvSpPr/>
          <p:nvPr/>
        </p:nvSpPr>
        <p:spPr>
          <a:xfrm>
            <a:off x="0" y="6642720"/>
            <a:ext cx="1217988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de-DE" sz="800" spc="-1" strike="noStrike">
                <a:solidFill>
                  <a:srgbClr val="a6a6a6"/>
                </a:solidFill>
                <a:latin typeface="DejaVu Sans"/>
                <a:ea typeface="DejaVu Sans"/>
              </a:rPr>
              <a:t>ETCE </a:t>
            </a:r>
            <a:r>
              <a:rPr b="0" lang="en-US" sz="800" spc="-1" strike="noStrike">
                <a:solidFill>
                  <a:srgbClr val="a6a6a6"/>
                </a:solidFill>
                <a:latin typeface="DejaVu Sans"/>
                <a:ea typeface="DejaVu Sans"/>
              </a:rPr>
              <a:t>–</a:t>
            </a:r>
            <a:r>
              <a:rPr b="0" lang="de-DE" sz="800" spc="-1" strike="noStrike">
                <a:solidFill>
                  <a:srgbClr val="a6a6a6"/>
                </a:solidFill>
                <a:latin typeface="DejaVu Sans"/>
                <a:ea typeface="DejaVu Sans"/>
              </a:rPr>
              <a:t> (TU Clausthal / University of Göttingen)</a:t>
            </a:r>
            <a:endParaRPr b="0" lang="en-GB" sz="800" spc="-1" strike="noStrike">
              <a:solidFill>
                <a:srgbClr val="000000"/>
              </a:solidFill>
              <a:latin typeface="Arial"/>
            </a:endParaRPr>
          </a:p>
        </p:txBody>
      </p:sp>
      <p:sp>
        <p:nvSpPr>
          <p:cNvPr id="14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r>
              <a:rPr b="0" lang="en-GB" sz="4400" spc="-1" strike="noStrike">
                <a:solidFill>
                  <a:srgbClr val="000000"/>
                </a:solidFill>
                <a:latin typeface="Arial"/>
              </a:rPr>
              <a:t>Click to edit the title text format</a:t>
            </a:r>
            <a:endParaRPr b="0" lang="en-GB" sz="4400" spc="-1" strike="noStrike">
              <a:solidFill>
                <a:srgbClr val="000000"/>
              </a:solidFill>
              <a:latin typeface="Arial"/>
            </a:endParaRPr>
          </a:p>
        </p:txBody>
      </p:sp>
      <p:sp>
        <p:nvSpPr>
          <p:cNvPr id="147"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GB" sz="3200" spc="-1" strike="noStrike">
                <a:solidFill>
                  <a:srgbClr val="000000"/>
                </a:solidFill>
                <a:latin typeface="Arial"/>
              </a:rPr>
              <a:t>Click to edit the outline text format</a:t>
            </a:r>
            <a:endParaRPr b="0" lang="en-GB"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2800" spc="-1" strike="noStrike">
                <a:solidFill>
                  <a:srgbClr val="000000"/>
                </a:solidFill>
                <a:latin typeface="Arial"/>
              </a:rPr>
              <a:t>Second Outline Level</a:t>
            </a:r>
            <a:endParaRPr b="0" lang="en-GB"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2400" spc="-1" strike="noStrike">
                <a:solidFill>
                  <a:srgbClr val="000000"/>
                </a:solidFill>
                <a:latin typeface="Arial"/>
              </a:rPr>
              <a:t>Third Outline Level</a:t>
            </a:r>
            <a:endParaRPr b="0" lang="en-GB"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2000" spc="-1" strike="noStrike">
                <a:solidFill>
                  <a:srgbClr val="000000"/>
                </a:solidFill>
                <a:latin typeface="Arial"/>
              </a:rPr>
              <a:t>Fourth Outline Level</a:t>
            </a:r>
            <a:endParaRPr b="0" lang="en-GB"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2000" spc="-1" strike="noStrike">
                <a:solidFill>
                  <a:srgbClr val="000000"/>
                </a:solidFill>
                <a:latin typeface="Arial"/>
              </a:rPr>
              <a:t>Fifth Outline Level</a:t>
            </a:r>
            <a:endParaRPr b="0" lang="en-GB"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2000" spc="-1" strike="noStrike">
                <a:solidFill>
                  <a:srgbClr val="000000"/>
                </a:solidFill>
                <a:latin typeface="Arial"/>
              </a:rPr>
              <a:t>Sixth Outline Level</a:t>
            </a:r>
            <a:endParaRPr b="0" lang="en-GB"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2000" spc="-1" strike="noStrike">
                <a:solidFill>
                  <a:srgbClr val="000000"/>
                </a:solidFill>
                <a:latin typeface="Arial"/>
              </a:rPr>
              <a:t>Seventh Outline Level</a:t>
            </a:r>
            <a:endParaRPr b="0" lang="en-GB"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84" name="CustomShape 1"/>
          <p:cNvSpPr/>
          <p:nvPr/>
        </p:nvSpPr>
        <p:spPr>
          <a:xfrm>
            <a:off x="11444760" y="0"/>
            <a:ext cx="738000" cy="684684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ffffff"/>
              </a:solidFill>
              <a:latin typeface="Arial"/>
              <a:ea typeface="DejaVu Sans"/>
            </a:endParaRPr>
          </a:p>
        </p:txBody>
      </p:sp>
      <p:sp>
        <p:nvSpPr>
          <p:cNvPr id="185" name="CustomShape 2"/>
          <p:cNvSpPr/>
          <p:nvPr/>
        </p:nvSpPr>
        <p:spPr>
          <a:xfrm>
            <a:off x="11438640" y="6453360"/>
            <a:ext cx="75492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77DBD306-96E5-43C4-9CB1-FAD9D750E841}" type="slidenum">
              <a:rPr b="0" lang="de-DE" sz="1800" spc="-1" strike="noStrike">
                <a:solidFill>
                  <a:srgbClr val="808080"/>
                </a:solidFill>
                <a:latin typeface="Arial Unicode MS"/>
                <a:ea typeface="DejaVu Sans"/>
              </a:rPr>
              <a:t>&lt;number&gt;</a:t>
            </a:fld>
            <a:endParaRPr b="0" lang="en-GB" sz="1800" spc="-1" strike="noStrike">
              <a:solidFill>
                <a:srgbClr val="000000"/>
              </a:solidFill>
              <a:latin typeface="Arial"/>
            </a:endParaRPr>
          </a:p>
        </p:txBody>
      </p:sp>
      <p:sp>
        <p:nvSpPr>
          <p:cNvPr id="186" name="CustomShape 3"/>
          <p:cNvSpPr/>
          <p:nvPr/>
        </p:nvSpPr>
        <p:spPr>
          <a:xfrm>
            <a:off x="912240" y="1268280"/>
            <a:ext cx="9204840" cy="3582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pic>
        <p:nvPicPr>
          <p:cNvPr id="187" name="Picture 19" descr="Logo_TUC_de_RGB"/>
          <p:cNvPicPr/>
          <p:nvPr/>
        </p:nvPicPr>
        <p:blipFill>
          <a:blip r:embed="rId2"/>
          <a:stretch/>
        </p:blipFill>
        <p:spPr>
          <a:xfrm>
            <a:off x="0" y="0"/>
            <a:ext cx="3048840" cy="558720"/>
          </a:xfrm>
          <a:prstGeom prst="rect">
            <a:avLst/>
          </a:prstGeom>
          <a:ln w="0">
            <a:noFill/>
          </a:ln>
        </p:spPr>
      </p:pic>
      <p:pic>
        <p:nvPicPr>
          <p:cNvPr id="188" name="Grafik 2" descr=""/>
          <p:cNvPicPr/>
          <p:nvPr/>
        </p:nvPicPr>
        <p:blipFill>
          <a:blip r:embed="rId3"/>
          <a:stretch/>
        </p:blipFill>
        <p:spPr>
          <a:xfrm>
            <a:off x="7430400" y="134640"/>
            <a:ext cx="3694680" cy="510840"/>
          </a:xfrm>
          <a:prstGeom prst="rect">
            <a:avLst/>
          </a:prstGeom>
          <a:ln w="0">
            <a:noFill/>
          </a:ln>
        </p:spPr>
      </p:pic>
      <p:sp>
        <p:nvSpPr>
          <p:cNvPr id="189" name="CustomShape 4"/>
          <p:cNvSpPr/>
          <p:nvPr/>
        </p:nvSpPr>
        <p:spPr>
          <a:xfrm>
            <a:off x="11444760" y="0"/>
            <a:ext cx="738000" cy="684684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ffffff"/>
              </a:solidFill>
              <a:latin typeface="Arial"/>
              <a:ea typeface="DejaVu Sans"/>
            </a:endParaRPr>
          </a:p>
        </p:txBody>
      </p:sp>
      <p:sp>
        <p:nvSpPr>
          <p:cNvPr id="190" name="CustomShape 5"/>
          <p:cNvSpPr/>
          <p:nvPr/>
        </p:nvSpPr>
        <p:spPr>
          <a:xfrm>
            <a:off x="11438640" y="6453360"/>
            <a:ext cx="75492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67AB22C4-50A7-4A7A-A44E-55710391CBCB}" type="slidenum">
              <a:rPr b="0" lang="de-DE" sz="1800" spc="-1" strike="noStrike">
                <a:solidFill>
                  <a:srgbClr val="808080"/>
                </a:solidFill>
                <a:latin typeface="Arial Unicode MS"/>
                <a:ea typeface="DejaVu Sans"/>
              </a:rPr>
              <a:t>&lt;number&gt;</a:t>
            </a:fld>
            <a:endParaRPr b="0" lang="en-GB" sz="1800" spc="-1" strike="noStrike">
              <a:solidFill>
                <a:srgbClr val="000000"/>
              </a:solidFill>
              <a:latin typeface="Arial"/>
            </a:endParaRPr>
          </a:p>
        </p:txBody>
      </p:sp>
      <p:sp>
        <p:nvSpPr>
          <p:cNvPr id="191" name="CustomShape 6"/>
          <p:cNvSpPr/>
          <p:nvPr/>
        </p:nvSpPr>
        <p:spPr>
          <a:xfrm>
            <a:off x="0" y="6642720"/>
            <a:ext cx="1217988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de-DE" sz="800" spc="-1" strike="noStrike">
                <a:solidFill>
                  <a:srgbClr val="a6a6a6"/>
                </a:solidFill>
                <a:latin typeface="DejaVu Sans"/>
                <a:ea typeface="DejaVu Sans"/>
              </a:rPr>
              <a:t>ETCE </a:t>
            </a:r>
            <a:r>
              <a:rPr b="0" lang="en-US" sz="800" spc="-1" strike="noStrike">
                <a:solidFill>
                  <a:srgbClr val="a6a6a6"/>
                </a:solidFill>
                <a:latin typeface="DejaVu Sans"/>
                <a:ea typeface="DejaVu Sans"/>
              </a:rPr>
              <a:t>–</a:t>
            </a:r>
            <a:r>
              <a:rPr b="0" lang="de-DE" sz="800" spc="-1" strike="noStrike">
                <a:solidFill>
                  <a:srgbClr val="a6a6a6"/>
                </a:solidFill>
                <a:latin typeface="DejaVu Sans"/>
                <a:ea typeface="DejaVu Sans"/>
              </a:rPr>
              <a:t> (TU Clausthal / University of Göttingen)</a:t>
            </a:r>
            <a:endParaRPr b="0" lang="en-GB" sz="800" spc="-1" strike="noStrike">
              <a:solidFill>
                <a:srgbClr val="000000"/>
              </a:solidFill>
              <a:latin typeface="Arial"/>
            </a:endParaRPr>
          </a:p>
        </p:txBody>
      </p:sp>
      <p:sp>
        <p:nvSpPr>
          <p:cNvPr id="19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r>
              <a:rPr b="0" lang="en-GB" sz="4400" spc="-1" strike="noStrike">
                <a:solidFill>
                  <a:srgbClr val="000000"/>
                </a:solidFill>
                <a:latin typeface="Arial"/>
              </a:rPr>
              <a:t>Click to edit the title text format</a:t>
            </a:r>
            <a:endParaRPr b="0" lang="en-GB" sz="4400" spc="-1" strike="noStrike">
              <a:solidFill>
                <a:srgbClr val="000000"/>
              </a:solidFill>
              <a:latin typeface="Arial"/>
            </a:endParaRPr>
          </a:p>
        </p:txBody>
      </p:sp>
      <p:sp>
        <p:nvSpPr>
          <p:cNvPr id="193"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GB" sz="3200" spc="-1" strike="noStrike">
                <a:solidFill>
                  <a:srgbClr val="000000"/>
                </a:solidFill>
                <a:latin typeface="Arial"/>
              </a:rPr>
              <a:t>Click to edit the outline text format</a:t>
            </a:r>
            <a:endParaRPr b="0" lang="en-GB"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2800" spc="-1" strike="noStrike">
                <a:solidFill>
                  <a:srgbClr val="000000"/>
                </a:solidFill>
                <a:latin typeface="Arial"/>
              </a:rPr>
              <a:t>Second Outline Level</a:t>
            </a:r>
            <a:endParaRPr b="0" lang="en-GB"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2400" spc="-1" strike="noStrike">
                <a:solidFill>
                  <a:srgbClr val="000000"/>
                </a:solidFill>
                <a:latin typeface="Arial"/>
              </a:rPr>
              <a:t>Third Outline Level</a:t>
            </a:r>
            <a:endParaRPr b="0" lang="en-GB"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2000" spc="-1" strike="noStrike">
                <a:solidFill>
                  <a:srgbClr val="000000"/>
                </a:solidFill>
                <a:latin typeface="Arial"/>
              </a:rPr>
              <a:t>Fourth Outline Level</a:t>
            </a:r>
            <a:endParaRPr b="0" lang="en-GB"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2000" spc="-1" strike="noStrike">
                <a:solidFill>
                  <a:srgbClr val="000000"/>
                </a:solidFill>
                <a:latin typeface="Arial"/>
              </a:rPr>
              <a:t>Fifth Outline Level</a:t>
            </a:r>
            <a:endParaRPr b="0" lang="en-GB"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2000" spc="-1" strike="noStrike">
                <a:solidFill>
                  <a:srgbClr val="000000"/>
                </a:solidFill>
                <a:latin typeface="Arial"/>
              </a:rPr>
              <a:t>Sixth Outline Level</a:t>
            </a:r>
            <a:endParaRPr b="0" lang="en-GB"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2000" spc="-1" strike="noStrike">
                <a:solidFill>
                  <a:srgbClr val="000000"/>
                </a:solidFill>
                <a:latin typeface="Arial"/>
              </a:rPr>
              <a:t>Seventh Outline Level</a:t>
            </a:r>
            <a:endParaRPr b="0" lang="en-GB"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 id="2147483709" r:id="rId12"/>
    <p:sldLayoutId id="2147483710" r:id="rId13"/>
    <p:sldLayoutId id="2147483711" r:id="rId14"/>
    <p:sldLayoutId id="2147483712" r:id="rId15"/>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30" name="CustomShape 1"/>
          <p:cNvSpPr/>
          <p:nvPr/>
        </p:nvSpPr>
        <p:spPr>
          <a:xfrm>
            <a:off x="11444760" y="0"/>
            <a:ext cx="739080" cy="684792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ffffff"/>
              </a:solidFill>
              <a:latin typeface="Arial"/>
              <a:ea typeface="DejaVu Sans"/>
            </a:endParaRPr>
          </a:p>
        </p:txBody>
      </p:sp>
      <p:sp>
        <p:nvSpPr>
          <p:cNvPr id="231" name="CustomShape 2"/>
          <p:cNvSpPr/>
          <p:nvPr/>
        </p:nvSpPr>
        <p:spPr>
          <a:xfrm>
            <a:off x="11438640" y="6453360"/>
            <a:ext cx="75600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DD245CDA-639A-4008-ACBF-E4BE4B971110}" type="slidenum">
              <a:rPr b="0" lang="de-DE" sz="1800" spc="-1" strike="noStrike">
                <a:solidFill>
                  <a:srgbClr val="808080"/>
                </a:solidFill>
                <a:latin typeface="Arial Unicode MS"/>
                <a:ea typeface="DejaVu Sans"/>
              </a:rPr>
              <a:t>&lt;number&gt;</a:t>
            </a:fld>
            <a:endParaRPr b="0" lang="en-GB" sz="1800" spc="-1" strike="noStrike">
              <a:solidFill>
                <a:srgbClr val="000000"/>
              </a:solidFill>
              <a:latin typeface="Arial"/>
            </a:endParaRPr>
          </a:p>
        </p:txBody>
      </p:sp>
      <p:sp>
        <p:nvSpPr>
          <p:cNvPr id="232" name="CustomShape 3"/>
          <p:cNvSpPr/>
          <p:nvPr/>
        </p:nvSpPr>
        <p:spPr>
          <a:xfrm>
            <a:off x="912240" y="1268280"/>
            <a:ext cx="9205920" cy="3592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pic>
        <p:nvPicPr>
          <p:cNvPr id="233" name="Picture 19" descr="Logo_TUC_de_RGB"/>
          <p:cNvPicPr/>
          <p:nvPr/>
        </p:nvPicPr>
        <p:blipFill>
          <a:blip r:embed="rId2"/>
          <a:stretch/>
        </p:blipFill>
        <p:spPr>
          <a:xfrm>
            <a:off x="0" y="0"/>
            <a:ext cx="3049920" cy="559800"/>
          </a:xfrm>
          <a:prstGeom prst="rect">
            <a:avLst/>
          </a:prstGeom>
          <a:ln w="0">
            <a:noFill/>
          </a:ln>
        </p:spPr>
      </p:pic>
      <p:pic>
        <p:nvPicPr>
          <p:cNvPr id="234" name="Grafik 2" descr=""/>
          <p:cNvPicPr/>
          <p:nvPr/>
        </p:nvPicPr>
        <p:blipFill>
          <a:blip r:embed="rId3"/>
          <a:stretch/>
        </p:blipFill>
        <p:spPr>
          <a:xfrm>
            <a:off x="7430400" y="134640"/>
            <a:ext cx="3695760" cy="511920"/>
          </a:xfrm>
          <a:prstGeom prst="rect">
            <a:avLst/>
          </a:prstGeom>
          <a:ln w="0">
            <a:noFill/>
          </a:ln>
        </p:spPr>
      </p:pic>
      <p:sp>
        <p:nvSpPr>
          <p:cNvPr id="235" name="CustomShape 4"/>
          <p:cNvSpPr/>
          <p:nvPr/>
        </p:nvSpPr>
        <p:spPr>
          <a:xfrm>
            <a:off x="11444760" y="0"/>
            <a:ext cx="739080" cy="684792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ffffff"/>
              </a:solidFill>
              <a:latin typeface="Arial"/>
              <a:ea typeface="DejaVu Sans"/>
            </a:endParaRPr>
          </a:p>
        </p:txBody>
      </p:sp>
      <p:sp>
        <p:nvSpPr>
          <p:cNvPr id="236" name="CustomShape 5"/>
          <p:cNvSpPr/>
          <p:nvPr/>
        </p:nvSpPr>
        <p:spPr>
          <a:xfrm>
            <a:off x="11438640" y="6453360"/>
            <a:ext cx="75600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241AF3C9-A7A6-48FE-9714-D0FA8F806F6A}" type="slidenum">
              <a:rPr b="0" lang="de-DE" sz="1800" spc="-1" strike="noStrike">
                <a:solidFill>
                  <a:srgbClr val="808080"/>
                </a:solidFill>
                <a:latin typeface="Arial Unicode MS"/>
                <a:ea typeface="DejaVu Sans"/>
              </a:rPr>
              <a:t>&lt;number&gt;</a:t>
            </a:fld>
            <a:endParaRPr b="0" lang="en-GB" sz="1800" spc="-1" strike="noStrike">
              <a:solidFill>
                <a:srgbClr val="000000"/>
              </a:solidFill>
              <a:latin typeface="Arial"/>
            </a:endParaRPr>
          </a:p>
        </p:txBody>
      </p:sp>
      <p:sp>
        <p:nvSpPr>
          <p:cNvPr id="237" name="CustomShape 6"/>
          <p:cNvSpPr/>
          <p:nvPr/>
        </p:nvSpPr>
        <p:spPr>
          <a:xfrm>
            <a:off x="0" y="6642720"/>
            <a:ext cx="1218096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de-DE" sz="800" spc="-1" strike="noStrike">
                <a:solidFill>
                  <a:srgbClr val="a6a6a6"/>
                </a:solidFill>
                <a:latin typeface="DejaVu Sans"/>
                <a:ea typeface="DejaVu Sans"/>
              </a:rPr>
              <a:t>ETCE </a:t>
            </a:r>
            <a:r>
              <a:rPr b="0" lang="en-US" sz="800" spc="-1" strike="noStrike">
                <a:solidFill>
                  <a:srgbClr val="a6a6a6"/>
                </a:solidFill>
                <a:latin typeface="DejaVu Sans"/>
                <a:ea typeface="DejaVu Sans"/>
              </a:rPr>
              <a:t>–</a:t>
            </a:r>
            <a:r>
              <a:rPr b="0" lang="de-DE" sz="800" spc="-1" strike="noStrike">
                <a:solidFill>
                  <a:srgbClr val="a6a6a6"/>
                </a:solidFill>
                <a:latin typeface="DejaVu Sans"/>
                <a:ea typeface="DejaVu Sans"/>
              </a:rPr>
              <a:t> (TU Clausthal / University of Göttingen)</a:t>
            </a:r>
            <a:endParaRPr b="0" lang="en-GB" sz="800" spc="-1" strike="noStrike">
              <a:solidFill>
                <a:srgbClr val="000000"/>
              </a:solidFill>
              <a:latin typeface="Arial"/>
            </a:endParaRPr>
          </a:p>
        </p:txBody>
      </p:sp>
      <p:sp>
        <p:nvSpPr>
          <p:cNvPr id="23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r>
              <a:rPr b="0" lang="en-GB" sz="4400" spc="-1" strike="noStrike">
                <a:solidFill>
                  <a:srgbClr val="000000"/>
                </a:solidFill>
                <a:latin typeface="Arial"/>
              </a:rPr>
              <a:t>Click to edit the title text format</a:t>
            </a:r>
            <a:endParaRPr b="0" lang="en-GB" sz="4400" spc="-1" strike="noStrike">
              <a:solidFill>
                <a:srgbClr val="000000"/>
              </a:solidFill>
              <a:latin typeface="Arial"/>
            </a:endParaRPr>
          </a:p>
        </p:txBody>
      </p:sp>
      <p:sp>
        <p:nvSpPr>
          <p:cNvPr id="239"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GB" sz="3200" spc="-1" strike="noStrike">
                <a:solidFill>
                  <a:srgbClr val="000000"/>
                </a:solidFill>
                <a:latin typeface="Arial"/>
              </a:rPr>
              <a:t>Click to edit the outline text format</a:t>
            </a:r>
            <a:endParaRPr b="0" lang="en-GB"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2800" spc="-1" strike="noStrike">
                <a:solidFill>
                  <a:srgbClr val="000000"/>
                </a:solidFill>
                <a:latin typeface="Arial"/>
              </a:rPr>
              <a:t>Second Outline Level</a:t>
            </a:r>
            <a:endParaRPr b="0" lang="en-GB"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2400" spc="-1" strike="noStrike">
                <a:solidFill>
                  <a:srgbClr val="000000"/>
                </a:solidFill>
                <a:latin typeface="Arial"/>
              </a:rPr>
              <a:t>Third Outline Level</a:t>
            </a:r>
            <a:endParaRPr b="0" lang="en-GB"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2000" spc="-1" strike="noStrike">
                <a:solidFill>
                  <a:srgbClr val="000000"/>
                </a:solidFill>
                <a:latin typeface="Arial"/>
              </a:rPr>
              <a:t>Fourth Outline Level</a:t>
            </a:r>
            <a:endParaRPr b="0" lang="en-GB"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2000" spc="-1" strike="noStrike">
                <a:solidFill>
                  <a:srgbClr val="000000"/>
                </a:solidFill>
                <a:latin typeface="Arial"/>
              </a:rPr>
              <a:t>Fifth Outline Level</a:t>
            </a:r>
            <a:endParaRPr b="0" lang="en-GB"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2000" spc="-1" strike="noStrike">
                <a:solidFill>
                  <a:srgbClr val="000000"/>
                </a:solidFill>
                <a:latin typeface="Arial"/>
              </a:rPr>
              <a:t>Sixth Outline Level</a:t>
            </a:r>
            <a:endParaRPr b="0" lang="en-GB"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2000" spc="-1" strike="noStrike">
                <a:solidFill>
                  <a:srgbClr val="000000"/>
                </a:solidFill>
                <a:latin typeface="Arial"/>
              </a:rPr>
              <a:t>Seventh Outline Level</a:t>
            </a:r>
            <a:endParaRPr b="0" lang="en-GB"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14" r:id="rId4"/>
    <p:sldLayoutId id="2147483715" r:id="rId5"/>
    <p:sldLayoutId id="2147483716" r:id="rId6"/>
    <p:sldLayoutId id="2147483717" r:id="rId7"/>
    <p:sldLayoutId id="2147483718" r:id="rId8"/>
    <p:sldLayoutId id="2147483719" r:id="rId9"/>
    <p:sldLayoutId id="2147483720" r:id="rId10"/>
    <p:sldLayoutId id="2147483721" r:id="rId11"/>
    <p:sldLayoutId id="2147483722" r:id="rId12"/>
    <p:sldLayoutId id="2147483723" r:id="rId13"/>
    <p:sldLayoutId id="2147483724" r:id="rId14"/>
    <p:sldLayoutId id="2147483725" r:id="rId15"/>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76" name="CustomShape 1"/>
          <p:cNvSpPr/>
          <p:nvPr/>
        </p:nvSpPr>
        <p:spPr>
          <a:xfrm>
            <a:off x="11444760" y="0"/>
            <a:ext cx="746280" cy="685512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ffffff"/>
              </a:solidFill>
              <a:latin typeface="Arial"/>
              <a:ea typeface="DejaVu Sans"/>
            </a:endParaRPr>
          </a:p>
        </p:txBody>
      </p:sp>
      <p:sp>
        <p:nvSpPr>
          <p:cNvPr id="277" name="CustomShape 2"/>
          <p:cNvSpPr/>
          <p:nvPr/>
        </p:nvSpPr>
        <p:spPr>
          <a:xfrm>
            <a:off x="11438640" y="6453360"/>
            <a:ext cx="76320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64B6E92A-060C-42CB-9951-2634D425885D}" type="slidenum">
              <a:rPr b="0" lang="de-DE" sz="1800" spc="-1" strike="noStrike">
                <a:solidFill>
                  <a:srgbClr val="808080"/>
                </a:solidFill>
                <a:latin typeface="Arial Unicode MS"/>
                <a:ea typeface="DejaVu Sans"/>
              </a:rPr>
              <a:t>&lt;number&gt;</a:t>
            </a:fld>
            <a:endParaRPr b="0" lang="en-GB" sz="1800" spc="-1" strike="noStrike">
              <a:solidFill>
                <a:srgbClr val="000000"/>
              </a:solidFill>
              <a:latin typeface="Arial"/>
            </a:endParaRPr>
          </a:p>
        </p:txBody>
      </p:sp>
      <p:sp>
        <p:nvSpPr>
          <p:cNvPr id="278" name="CustomShape 3"/>
          <p:cNvSpPr/>
          <p:nvPr/>
        </p:nvSpPr>
        <p:spPr>
          <a:xfrm>
            <a:off x="912240" y="1268280"/>
            <a:ext cx="9213120" cy="3664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pic>
        <p:nvPicPr>
          <p:cNvPr id="279" name="Picture 19" descr="Logo_TUC_de_RGB"/>
          <p:cNvPicPr/>
          <p:nvPr/>
        </p:nvPicPr>
        <p:blipFill>
          <a:blip r:embed="rId2"/>
          <a:stretch/>
        </p:blipFill>
        <p:spPr>
          <a:xfrm>
            <a:off x="0" y="0"/>
            <a:ext cx="3057120" cy="567000"/>
          </a:xfrm>
          <a:prstGeom prst="rect">
            <a:avLst/>
          </a:prstGeom>
          <a:ln w="0">
            <a:noFill/>
          </a:ln>
        </p:spPr>
      </p:pic>
      <p:pic>
        <p:nvPicPr>
          <p:cNvPr id="280" name="Grafik 2" descr=""/>
          <p:cNvPicPr/>
          <p:nvPr/>
        </p:nvPicPr>
        <p:blipFill>
          <a:blip r:embed="rId3"/>
          <a:stretch/>
        </p:blipFill>
        <p:spPr>
          <a:xfrm>
            <a:off x="7430400" y="134640"/>
            <a:ext cx="3702960" cy="519120"/>
          </a:xfrm>
          <a:prstGeom prst="rect">
            <a:avLst/>
          </a:prstGeom>
          <a:ln w="0">
            <a:noFill/>
          </a:ln>
        </p:spPr>
      </p:pic>
      <p:sp>
        <p:nvSpPr>
          <p:cNvPr id="281" name="CustomShape 4"/>
          <p:cNvSpPr/>
          <p:nvPr/>
        </p:nvSpPr>
        <p:spPr>
          <a:xfrm>
            <a:off x="912240" y="1268280"/>
            <a:ext cx="9213120" cy="3664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
        <p:nvSpPr>
          <p:cNvPr id="282" name="CustomShape 5"/>
          <p:cNvSpPr/>
          <p:nvPr/>
        </p:nvSpPr>
        <p:spPr>
          <a:xfrm>
            <a:off x="11444760" y="0"/>
            <a:ext cx="746280" cy="685512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ffffff"/>
              </a:solidFill>
              <a:latin typeface="Arial"/>
              <a:ea typeface="DejaVu Sans"/>
            </a:endParaRPr>
          </a:p>
        </p:txBody>
      </p:sp>
      <p:sp>
        <p:nvSpPr>
          <p:cNvPr id="283" name="CustomShape 6"/>
          <p:cNvSpPr/>
          <p:nvPr/>
        </p:nvSpPr>
        <p:spPr>
          <a:xfrm>
            <a:off x="0" y="6642720"/>
            <a:ext cx="1218708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de-DE" sz="800" spc="-1" strike="noStrike">
                <a:solidFill>
                  <a:srgbClr val="a6a6a6"/>
                </a:solidFill>
                <a:latin typeface="DejaVu Sans"/>
                <a:ea typeface="DejaVu Sans"/>
              </a:rPr>
              <a:t>ETCE </a:t>
            </a:r>
            <a:r>
              <a:rPr b="0" lang="en-US" sz="800" spc="-1" strike="noStrike">
                <a:solidFill>
                  <a:srgbClr val="a6a6a6"/>
                </a:solidFill>
                <a:latin typeface="DejaVu Sans"/>
                <a:ea typeface="DejaVu Sans"/>
              </a:rPr>
              <a:t>–</a:t>
            </a:r>
            <a:r>
              <a:rPr b="0" lang="de-DE" sz="800" spc="-1" strike="noStrike">
                <a:solidFill>
                  <a:srgbClr val="a6a6a6"/>
                </a:solidFill>
                <a:latin typeface="DejaVu Sans"/>
                <a:ea typeface="DejaVu Sans"/>
              </a:rPr>
              <a:t> (TU Clausthal / University of Göttingen)</a:t>
            </a:r>
            <a:endParaRPr b="0" lang="en-GB" sz="800" spc="-1" strike="noStrike">
              <a:solidFill>
                <a:srgbClr val="000000"/>
              </a:solidFill>
              <a:latin typeface="Arial"/>
            </a:endParaRPr>
          </a:p>
        </p:txBody>
      </p:sp>
      <p:sp>
        <p:nvSpPr>
          <p:cNvPr id="28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r>
              <a:rPr b="0" lang="en-GB" sz="4400" spc="-1" strike="noStrike">
                <a:solidFill>
                  <a:srgbClr val="000000"/>
                </a:solidFill>
                <a:latin typeface="Arial"/>
              </a:rPr>
              <a:t>Click to edit the title text format</a:t>
            </a:r>
            <a:endParaRPr b="0" lang="en-GB" sz="4400" spc="-1" strike="noStrike">
              <a:solidFill>
                <a:srgbClr val="000000"/>
              </a:solidFill>
              <a:latin typeface="Arial"/>
            </a:endParaRPr>
          </a:p>
        </p:txBody>
      </p:sp>
      <p:sp>
        <p:nvSpPr>
          <p:cNvPr id="285"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GB" sz="3200" spc="-1" strike="noStrike">
                <a:solidFill>
                  <a:srgbClr val="000000"/>
                </a:solidFill>
                <a:latin typeface="Arial"/>
              </a:rPr>
              <a:t>Click to edit the outline text format</a:t>
            </a:r>
            <a:endParaRPr b="0" lang="en-GB"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2800" spc="-1" strike="noStrike">
                <a:solidFill>
                  <a:srgbClr val="000000"/>
                </a:solidFill>
                <a:latin typeface="Arial"/>
              </a:rPr>
              <a:t>Second Outline Level</a:t>
            </a:r>
            <a:endParaRPr b="0" lang="en-GB"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2400" spc="-1" strike="noStrike">
                <a:solidFill>
                  <a:srgbClr val="000000"/>
                </a:solidFill>
                <a:latin typeface="Arial"/>
              </a:rPr>
              <a:t>Third Outline Level</a:t>
            </a:r>
            <a:endParaRPr b="0" lang="en-GB"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2000" spc="-1" strike="noStrike">
                <a:solidFill>
                  <a:srgbClr val="000000"/>
                </a:solidFill>
                <a:latin typeface="Arial"/>
              </a:rPr>
              <a:t>Fourth Outline Level</a:t>
            </a:r>
            <a:endParaRPr b="0" lang="en-GB"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2000" spc="-1" strike="noStrike">
                <a:solidFill>
                  <a:srgbClr val="000000"/>
                </a:solidFill>
                <a:latin typeface="Arial"/>
              </a:rPr>
              <a:t>Fifth Outline Level</a:t>
            </a:r>
            <a:endParaRPr b="0" lang="en-GB"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2000" spc="-1" strike="noStrike">
                <a:solidFill>
                  <a:srgbClr val="000000"/>
                </a:solidFill>
                <a:latin typeface="Arial"/>
              </a:rPr>
              <a:t>Sixth Outline Level</a:t>
            </a:r>
            <a:endParaRPr b="0" lang="en-GB"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2000" spc="-1" strike="noStrike">
                <a:solidFill>
                  <a:srgbClr val="000000"/>
                </a:solidFill>
                <a:latin typeface="Arial"/>
              </a:rPr>
              <a:t>Seventh Outline Level</a:t>
            </a:r>
            <a:endParaRPr b="0" lang="en-GB"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27" r:id="rId4"/>
    <p:sldLayoutId id="2147483728" r:id="rId5"/>
    <p:sldLayoutId id="2147483729" r:id="rId6"/>
    <p:sldLayoutId id="2147483730" r:id="rId7"/>
    <p:sldLayoutId id="2147483731" r:id="rId8"/>
    <p:sldLayoutId id="2147483732" r:id="rId9"/>
    <p:sldLayoutId id="2147483733" r:id="rId10"/>
    <p:sldLayoutId id="2147483734" r:id="rId11"/>
    <p:sldLayoutId id="2147483735" r:id="rId12"/>
    <p:sldLayoutId id="2147483736" r:id="rId13"/>
    <p:sldLayoutId id="2147483737" r:id="rId14"/>
    <p:sldLayoutId id="2147483738" r:id="rId15"/>
  </p:sldLayoutIdLst>
</p:sldMaster>
</file>

<file path=ppt/slideMasters/slideMaster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22" name="CustomShape 1"/>
          <p:cNvSpPr/>
          <p:nvPr/>
        </p:nvSpPr>
        <p:spPr>
          <a:xfrm>
            <a:off x="11444760" y="0"/>
            <a:ext cx="739080" cy="684792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ffffff"/>
              </a:solidFill>
              <a:latin typeface="Arial"/>
              <a:ea typeface="DejaVu Sans"/>
            </a:endParaRPr>
          </a:p>
        </p:txBody>
      </p:sp>
      <p:sp>
        <p:nvSpPr>
          <p:cNvPr id="323" name="CustomShape 2"/>
          <p:cNvSpPr/>
          <p:nvPr/>
        </p:nvSpPr>
        <p:spPr>
          <a:xfrm>
            <a:off x="11438640" y="6453360"/>
            <a:ext cx="75600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41B5ECEE-FFDC-4370-8C29-0C283D3A6E3D}" type="slidenum">
              <a:rPr b="0" lang="de-DE" sz="1800" spc="-1" strike="noStrike">
                <a:solidFill>
                  <a:srgbClr val="808080"/>
                </a:solidFill>
                <a:latin typeface="Arial Unicode MS"/>
                <a:ea typeface="DejaVu Sans"/>
              </a:rPr>
              <a:t>&lt;number&gt;</a:t>
            </a:fld>
            <a:endParaRPr b="0" lang="en-GB" sz="1800" spc="-1" strike="noStrike">
              <a:solidFill>
                <a:srgbClr val="000000"/>
              </a:solidFill>
              <a:latin typeface="Arial"/>
            </a:endParaRPr>
          </a:p>
        </p:txBody>
      </p:sp>
      <p:sp>
        <p:nvSpPr>
          <p:cNvPr id="324" name="CustomShape 3"/>
          <p:cNvSpPr/>
          <p:nvPr/>
        </p:nvSpPr>
        <p:spPr>
          <a:xfrm>
            <a:off x="912240" y="1268280"/>
            <a:ext cx="9205920" cy="3592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pic>
        <p:nvPicPr>
          <p:cNvPr id="325" name="Picture 19" descr="Logo_TUC_de_RGB"/>
          <p:cNvPicPr/>
          <p:nvPr/>
        </p:nvPicPr>
        <p:blipFill>
          <a:blip r:embed="rId2"/>
          <a:stretch/>
        </p:blipFill>
        <p:spPr>
          <a:xfrm>
            <a:off x="0" y="0"/>
            <a:ext cx="3049920" cy="559800"/>
          </a:xfrm>
          <a:prstGeom prst="rect">
            <a:avLst/>
          </a:prstGeom>
          <a:ln w="0">
            <a:noFill/>
          </a:ln>
        </p:spPr>
      </p:pic>
      <p:pic>
        <p:nvPicPr>
          <p:cNvPr id="326" name="Grafik 2" descr=""/>
          <p:cNvPicPr/>
          <p:nvPr/>
        </p:nvPicPr>
        <p:blipFill>
          <a:blip r:embed="rId3"/>
          <a:stretch/>
        </p:blipFill>
        <p:spPr>
          <a:xfrm>
            <a:off x="7430400" y="134640"/>
            <a:ext cx="3695760" cy="511920"/>
          </a:xfrm>
          <a:prstGeom prst="rect">
            <a:avLst/>
          </a:prstGeom>
          <a:ln w="0">
            <a:noFill/>
          </a:ln>
        </p:spPr>
      </p:pic>
      <p:sp>
        <p:nvSpPr>
          <p:cNvPr id="327" name="CustomShape 4"/>
          <p:cNvSpPr/>
          <p:nvPr/>
        </p:nvSpPr>
        <p:spPr>
          <a:xfrm>
            <a:off x="11444760" y="0"/>
            <a:ext cx="739080" cy="684792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ffffff"/>
              </a:solidFill>
              <a:latin typeface="Arial"/>
              <a:ea typeface="DejaVu Sans"/>
            </a:endParaRPr>
          </a:p>
        </p:txBody>
      </p:sp>
      <p:sp>
        <p:nvSpPr>
          <p:cNvPr id="328" name="CustomShape 5"/>
          <p:cNvSpPr/>
          <p:nvPr/>
        </p:nvSpPr>
        <p:spPr>
          <a:xfrm>
            <a:off x="11438640" y="6453360"/>
            <a:ext cx="75600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FB5C17D5-C243-46FF-B92E-6F247C1D3B40}" type="slidenum">
              <a:rPr b="0" lang="de-DE" sz="1800" spc="-1" strike="noStrike">
                <a:solidFill>
                  <a:srgbClr val="808080"/>
                </a:solidFill>
                <a:latin typeface="Arial Unicode MS"/>
                <a:ea typeface="DejaVu Sans"/>
              </a:rPr>
              <a:t>&lt;number&gt;</a:t>
            </a:fld>
            <a:endParaRPr b="0" lang="en-GB" sz="1800" spc="-1" strike="noStrike">
              <a:solidFill>
                <a:srgbClr val="000000"/>
              </a:solidFill>
              <a:latin typeface="Arial"/>
            </a:endParaRPr>
          </a:p>
        </p:txBody>
      </p:sp>
      <p:sp>
        <p:nvSpPr>
          <p:cNvPr id="329" name="CustomShape 6"/>
          <p:cNvSpPr/>
          <p:nvPr/>
        </p:nvSpPr>
        <p:spPr>
          <a:xfrm>
            <a:off x="0" y="6642720"/>
            <a:ext cx="1218096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de-DE" sz="800" spc="-1" strike="noStrike">
                <a:solidFill>
                  <a:srgbClr val="a6a6a6"/>
                </a:solidFill>
                <a:latin typeface="DejaVu Sans"/>
                <a:ea typeface="DejaVu Sans"/>
              </a:rPr>
              <a:t>ETCE </a:t>
            </a:r>
            <a:r>
              <a:rPr b="0" lang="en-US" sz="800" spc="-1" strike="noStrike">
                <a:solidFill>
                  <a:srgbClr val="a6a6a6"/>
                </a:solidFill>
                <a:latin typeface="DejaVu Sans"/>
                <a:ea typeface="DejaVu Sans"/>
              </a:rPr>
              <a:t>–</a:t>
            </a:r>
            <a:r>
              <a:rPr b="0" lang="de-DE" sz="800" spc="-1" strike="noStrike">
                <a:solidFill>
                  <a:srgbClr val="a6a6a6"/>
                </a:solidFill>
                <a:latin typeface="DejaVu Sans"/>
                <a:ea typeface="DejaVu Sans"/>
              </a:rPr>
              <a:t> (TU Clausthal / University of Göttingen)</a:t>
            </a:r>
            <a:endParaRPr b="0" lang="en-GB" sz="800" spc="-1" strike="noStrike">
              <a:solidFill>
                <a:srgbClr val="000000"/>
              </a:solidFill>
              <a:latin typeface="Arial"/>
            </a:endParaRPr>
          </a:p>
        </p:txBody>
      </p:sp>
      <p:sp>
        <p:nvSpPr>
          <p:cNvPr id="33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r>
              <a:rPr b="0" lang="en-GB" sz="4400" spc="-1" strike="noStrike">
                <a:solidFill>
                  <a:srgbClr val="000000"/>
                </a:solidFill>
                <a:latin typeface="Arial"/>
              </a:rPr>
              <a:t>Click to edit the title text format</a:t>
            </a:r>
            <a:endParaRPr b="0" lang="en-GB" sz="4400" spc="-1" strike="noStrike">
              <a:solidFill>
                <a:srgbClr val="000000"/>
              </a:solidFill>
              <a:latin typeface="Arial"/>
            </a:endParaRPr>
          </a:p>
        </p:txBody>
      </p:sp>
      <p:sp>
        <p:nvSpPr>
          <p:cNvPr id="331"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GB" sz="3200" spc="-1" strike="noStrike">
                <a:solidFill>
                  <a:srgbClr val="000000"/>
                </a:solidFill>
                <a:latin typeface="Arial"/>
              </a:rPr>
              <a:t>Click to edit the outline text format</a:t>
            </a:r>
            <a:endParaRPr b="0" lang="en-GB"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2800" spc="-1" strike="noStrike">
                <a:solidFill>
                  <a:srgbClr val="000000"/>
                </a:solidFill>
                <a:latin typeface="Arial"/>
              </a:rPr>
              <a:t>Second Outline Level</a:t>
            </a:r>
            <a:endParaRPr b="0" lang="en-GB"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2400" spc="-1" strike="noStrike">
                <a:solidFill>
                  <a:srgbClr val="000000"/>
                </a:solidFill>
                <a:latin typeface="Arial"/>
              </a:rPr>
              <a:t>Third Outline Level</a:t>
            </a:r>
            <a:endParaRPr b="0" lang="en-GB"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2000" spc="-1" strike="noStrike">
                <a:solidFill>
                  <a:srgbClr val="000000"/>
                </a:solidFill>
                <a:latin typeface="Arial"/>
              </a:rPr>
              <a:t>Fourth Outline Level</a:t>
            </a:r>
            <a:endParaRPr b="0" lang="en-GB"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2000" spc="-1" strike="noStrike">
                <a:solidFill>
                  <a:srgbClr val="000000"/>
                </a:solidFill>
                <a:latin typeface="Arial"/>
              </a:rPr>
              <a:t>Fifth Outline Level</a:t>
            </a:r>
            <a:endParaRPr b="0" lang="en-GB"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2000" spc="-1" strike="noStrike">
                <a:solidFill>
                  <a:srgbClr val="000000"/>
                </a:solidFill>
                <a:latin typeface="Arial"/>
              </a:rPr>
              <a:t>Sixth Outline Level</a:t>
            </a:r>
            <a:endParaRPr b="0" lang="en-GB"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2000" spc="-1" strike="noStrike">
                <a:solidFill>
                  <a:srgbClr val="000000"/>
                </a:solidFill>
                <a:latin typeface="Arial"/>
              </a:rPr>
              <a:t>Seventh Outline Level</a:t>
            </a:r>
            <a:endParaRPr b="0" lang="en-GB"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40" r:id="rId4"/>
    <p:sldLayoutId id="2147483741" r:id="rId5"/>
    <p:sldLayoutId id="2147483742" r:id="rId6"/>
    <p:sldLayoutId id="2147483743" r:id="rId7"/>
    <p:sldLayoutId id="2147483744" r:id="rId8"/>
    <p:sldLayoutId id="2147483745" r:id="rId9"/>
    <p:sldLayoutId id="2147483746" r:id="rId10"/>
    <p:sldLayoutId id="2147483747" r:id="rId11"/>
    <p:sldLayoutId id="2147483748" r:id="rId12"/>
    <p:sldLayoutId id="2147483749" r:id="rId13"/>
    <p:sldLayoutId id="2147483750" r:id="rId14"/>
    <p:sldLayoutId id="2147483751" r:id="rId15"/>
  </p:sldLayoutIdLst>
</p:sldMaster>
</file>

<file path=ppt/slideMasters/slideMaster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68" name="CustomShape 1"/>
          <p:cNvSpPr/>
          <p:nvPr/>
        </p:nvSpPr>
        <p:spPr>
          <a:xfrm>
            <a:off x="11444760" y="0"/>
            <a:ext cx="739080" cy="684792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ffffff"/>
              </a:solidFill>
              <a:latin typeface="Arial"/>
              <a:ea typeface="DejaVu Sans"/>
            </a:endParaRPr>
          </a:p>
        </p:txBody>
      </p:sp>
      <p:sp>
        <p:nvSpPr>
          <p:cNvPr id="369" name="CustomShape 2"/>
          <p:cNvSpPr/>
          <p:nvPr/>
        </p:nvSpPr>
        <p:spPr>
          <a:xfrm>
            <a:off x="11438640" y="6453360"/>
            <a:ext cx="75600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79FC1FC4-A9F9-471A-9D6A-7384B0F4EEA4}" type="slidenum">
              <a:rPr b="0" lang="de-DE" sz="1800" spc="-1" strike="noStrike">
                <a:solidFill>
                  <a:srgbClr val="808080"/>
                </a:solidFill>
                <a:latin typeface="Arial Unicode MS"/>
                <a:ea typeface="DejaVu Sans"/>
              </a:rPr>
              <a:t>&lt;number&gt;</a:t>
            </a:fld>
            <a:endParaRPr b="0" lang="en-GB" sz="1800" spc="-1" strike="noStrike">
              <a:solidFill>
                <a:srgbClr val="000000"/>
              </a:solidFill>
              <a:latin typeface="Arial"/>
            </a:endParaRPr>
          </a:p>
        </p:txBody>
      </p:sp>
      <p:sp>
        <p:nvSpPr>
          <p:cNvPr id="370" name="CustomShape 3"/>
          <p:cNvSpPr/>
          <p:nvPr/>
        </p:nvSpPr>
        <p:spPr>
          <a:xfrm>
            <a:off x="912240" y="1268280"/>
            <a:ext cx="9205920" cy="3592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pic>
        <p:nvPicPr>
          <p:cNvPr id="371" name="Picture 19" descr="Logo_TUC_de_RGB"/>
          <p:cNvPicPr/>
          <p:nvPr/>
        </p:nvPicPr>
        <p:blipFill>
          <a:blip r:embed="rId2"/>
          <a:stretch/>
        </p:blipFill>
        <p:spPr>
          <a:xfrm>
            <a:off x="0" y="0"/>
            <a:ext cx="3049920" cy="559800"/>
          </a:xfrm>
          <a:prstGeom prst="rect">
            <a:avLst/>
          </a:prstGeom>
          <a:ln w="0">
            <a:noFill/>
          </a:ln>
        </p:spPr>
      </p:pic>
      <p:pic>
        <p:nvPicPr>
          <p:cNvPr id="372" name="Grafik 2" descr=""/>
          <p:cNvPicPr/>
          <p:nvPr/>
        </p:nvPicPr>
        <p:blipFill>
          <a:blip r:embed="rId3"/>
          <a:stretch/>
        </p:blipFill>
        <p:spPr>
          <a:xfrm>
            <a:off x="7430400" y="134640"/>
            <a:ext cx="3695760" cy="511920"/>
          </a:xfrm>
          <a:prstGeom prst="rect">
            <a:avLst/>
          </a:prstGeom>
          <a:ln w="0">
            <a:noFill/>
          </a:ln>
        </p:spPr>
      </p:pic>
      <p:sp>
        <p:nvSpPr>
          <p:cNvPr id="373" name="CustomShape 4"/>
          <p:cNvSpPr/>
          <p:nvPr/>
        </p:nvSpPr>
        <p:spPr>
          <a:xfrm>
            <a:off x="11444760" y="0"/>
            <a:ext cx="739080" cy="684792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ffffff"/>
              </a:solidFill>
              <a:latin typeface="Arial"/>
              <a:ea typeface="DejaVu Sans"/>
            </a:endParaRPr>
          </a:p>
        </p:txBody>
      </p:sp>
      <p:sp>
        <p:nvSpPr>
          <p:cNvPr id="374" name="CustomShape 5"/>
          <p:cNvSpPr/>
          <p:nvPr/>
        </p:nvSpPr>
        <p:spPr>
          <a:xfrm>
            <a:off x="11438640" y="6453360"/>
            <a:ext cx="75600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2270E298-8626-4CBF-8112-5B0C8A5367BE}" type="slidenum">
              <a:rPr b="0" lang="de-DE" sz="1800" spc="-1" strike="noStrike">
                <a:solidFill>
                  <a:srgbClr val="808080"/>
                </a:solidFill>
                <a:latin typeface="Arial Unicode MS"/>
                <a:ea typeface="DejaVu Sans"/>
              </a:rPr>
              <a:t>&lt;number&gt;</a:t>
            </a:fld>
            <a:endParaRPr b="0" lang="en-GB" sz="1800" spc="-1" strike="noStrike">
              <a:solidFill>
                <a:srgbClr val="000000"/>
              </a:solidFill>
              <a:latin typeface="Arial"/>
            </a:endParaRPr>
          </a:p>
        </p:txBody>
      </p:sp>
      <p:sp>
        <p:nvSpPr>
          <p:cNvPr id="375" name="CustomShape 6"/>
          <p:cNvSpPr/>
          <p:nvPr/>
        </p:nvSpPr>
        <p:spPr>
          <a:xfrm>
            <a:off x="0" y="6642720"/>
            <a:ext cx="1218096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de-DE" sz="800" spc="-1" strike="noStrike">
                <a:solidFill>
                  <a:srgbClr val="a6a6a6"/>
                </a:solidFill>
                <a:latin typeface="DejaVu Sans"/>
                <a:ea typeface="DejaVu Sans"/>
              </a:rPr>
              <a:t>ETCE </a:t>
            </a:r>
            <a:r>
              <a:rPr b="0" lang="en-US" sz="800" spc="-1" strike="noStrike">
                <a:solidFill>
                  <a:srgbClr val="a6a6a6"/>
                </a:solidFill>
                <a:latin typeface="DejaVu Sans"/>
                <a:ea typeface="DejaVu Sans"/>
              </a:rPr>
              <a:t>–</a:t>
            </a:r>
            <a:r>
              <a:rPr b="0" lang="de-DE" sz="800" spc="-1" strike="noStrike">
                <a:solidFill>
                  <a:srgbClr val="a6a6a6"/>
                </a:solidFill>
                <a:latin typeface="DejaVu Sans"/>
                <a:ea typeface="DejaVu Sans"/>
              </a:rPr>
              <a:t> (TU Clausthal / University of Göttingen)</a:t>
            </a:r>
            <a:endParaRPr b="0" lang="en-GB" sz="800" spc="-1" strike="noStrike">
              <a:solidFill>
                <a:srgbClr val="000000"/>
              </a:solidFill>
              <a:latin typeface="Arial"/>
            </a:endParaRPr>
          </a:p>
        </p:txBody>
      </p:sp>
      <p:sp>
        <p:nvSpPr>
          <p:cNvPr id="37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r>
              <a:rPr b="0" lang="en-GB" sz="4400" spc="-1" strike="noStrike">
                <a:solidFill>
                  <a:srgbClr val="000000"/>
                </a:solidFill>
                <a:latin typeface="Arial"/>
              </a:rPr>
              <a:t>Click to edit the title text format</a:t>
            </a:r>
            <a:endParaRPr b="0" lang="en-GB" sz="4400" spc="-1" strike="noStrike">
              <a:solidFill>
                <a:srgbClr val="000000"/>
              </a:solidFill>
              <a:latin typeface="Arial"/>
            </a:endParaRPr>
          </a:p>
        </p:txBody>
      </p:sp>
      <p:sp>
        <p:nvSpPr>
          <p:cNvPr id="377"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GB" sz="3200" spc="-1" strike="noStrike">
                <a:solidFill>
                  <a:srgbClr val="000000"/>
                </a:solidFill>
                <a:latin typeface="Arial"/>
              </a:rPr>
              <a:t>Click to edit the outline text format</a:t>
            </a:r>
            <a:endParaRPr b="0" lang="en-GB"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2800" spc="-1" strike="noStrike">
                <a:solidFill>
                  <a:srgbClr val="000000"/>
                </a:solidFill>
                <a:latin typeface="Arial"/>
              </a:rPr>
              <a:t>Second Outline Level</a:t>
            </a:r>
            <a:endParaRPr b="0" lang="en-GB"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2400" spc="-1" strike="noStrike">
                <a:solidFill>
                  <a:srgbClr val="000000"/>
                </a:solidFill>
                <a:latin typeface="Arial"/>
              </a:rPr>
              <a:t>Third Outline Level</a:t>
            </a:r>
            <a:endParaRPr b="0" lang="en-GB"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2000" spc="-1" strike="noStrike">
                <a:solidFill>
                  <a:srgbClr val="000000"/>
                </a:solidFill>
                <a:latin typeface="Arial"/>
              </a:rPr>
              <a:t>Fourth Outline Level</a:t>
            </a:r>
            <a:endParaRPr b="0" lang="en-GB"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2000" spc="-1" strike="noStrike">
                <a:solidFill>
                  <a:srgbClr val="000000"/>
                </a:solidFill>
                <a:latin typeface="Arial"/>
              </a:rPr>
              <a:t>Fifth Outline Level</a:t>
            </a:r>
            <a:endParaRPr b="0" lang="en-GB"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2000" spc="-1" strike="noStrike">
                <a:solidFill>
                  <a:srgbClr val="000000"/>
                </a:solidFill>
                <a:latin typeface="Arial"/>
              </a:rPr>
              <a:t>Sixth Outline Level</a:t>
            </a:r>
            <a:endParaRPr b="0" lang="en-GB"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2000" spc="-1" strike="noStrike">
                <a:solidFill>
                  <a:srgbClr val="000000"/>
                </a:solidFill>
                <a:latin typeface="Arial"/>
              </a:rPr>
              <a:t>Seventh Outline Level</a:t>
            </a:r>
            <a:endParaRPr b="0" lang="en-GB"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53" r:id="rId4"/>
    <p:sldLayoutId id="2147483754" r:id="rId5"/>
    <p:sldLayoutId id="2147483755" r:id="rId6"/>
    <p:sldLayoutId id="2147483756" r:id="rId7"/>
    <p:sldLayoutId id="2147483757" r:id="rId8"/>
    <p:sldLayoutId id="2147483758" r:id="rId9"/>
    <p:sldLayoutId id="2147483759" r:id="rId10"/>
    <p:sldLayoutId id="2147483760" r:id="rId11"/>
    <p:sldLayoutId id="2147483761" r:id="rId12"/>
    <p:sldLayoutId id="2147483762" r:id="rId13"/>
    <p:sldLayoutId id="2147483763" r:id="rId14"/>
    <p:sldLayoutId id="2147483764" r:id="rId15"/>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hyperlink" Target="https://doi.org/10.1016/J.RESCONREC.2017.09.005" TargetMode="External"/><Relationship Id="rId2" Type="http://schemas.openxmlformats.org/officeDocument/2006/relationships/slideLayout" Target="../slideLayouts/slideLayout49.xml"/>
</Relationships>
</file>

<file path=ppt/slides/_rels/slide11.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12.xml.rels><?xml version="1.0" encoding="UTF-8"?>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2.xml"/>
</Relationships>
</file>

<file path=ppt/slides/_rels/slide13.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14.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15.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16.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17.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18.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19.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2.xml.rels><?xml version="1.0" encoding="UTF-8"?>
<Relationships xmlns="http://schemas.openxmlformats.org/package/2006/relationships"><Relationship Id="rId1" Type="http://schemas.openxmlformats.org/officeDocument/2006/relationships/hyperlink" Target="https://creativecommons.org/licenses/by-sa/4.0/" TargetMode="External"/><Relationship Id="rId2" Type="http://schemas.openxmlformats.org/officeDocument/2006/relationships/hyperlink" Target="https://github.com/ETCE-LAB/teaching-material/tree/master/Emerging-Technologies-for-the-Circular-Economy" TargetMode="External"/><Relationship Id="rId3"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slideLayout" Target="../slideLayouts/slideLayout49.xml"/>
</Relationships>
</file>

<file path=ppt/slides/_rels/slide21.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49.xml"/>
</Relationships>
</file>

<file path=ppt/slides/_rels/slide22.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49.xml"/>
</Relationships>
</file>

<file path=ppt/slides/_rels/slide23.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slideLayout" Target="../slideLayouts/slideLayout49.xml"/>
</Relationships>
</file>

<file path=ppt/slides/_rels/slide24.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slideLayout" Target="../slideLayouts/slideLayout49.xml"/>
</Relationships>
</file>

<file path=ppt/slides/_rels/slide25.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slideLayout" Target="../slideLayouts/slideLayout49.xml"/>
</Relationships>
</file>

<file path=ppt/slides/_rels/slide26.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49.xml"/>
</Relationships>
</file>

<file path=ppt/slides/_rels/slide27.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28.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slideLayout" Target="../slideLayouts/slideLayout49.xml"/>
</Relationships>
</file>

<file path=ppt/slides/_rels/slide29.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30.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31.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32.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33.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49.xml"/>
</Relationships>
</file>

<file path=ppt/slides/_rels/slide34.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49.xml"/>
</Relationships>
</file>

<file path=ppt/slides/_rels/slide35.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49.xml"/>
</Relationships>
</file>

<file path=ppt/slides/_rels/slide36.xml.rels><?xml version="1.0" encoding="UTF-8"?>
<Relationships xmlns="http://schemas.openxmlformats.org/package/2006/relationships"><Relationship Id="rId1" Type="http://schemas.openxmlformats.org/officeDocument/2006/relationships/slideLayout" Target="../slideLayouts/slideLayout61.xml"/>
</Relationships>
</file>

<file path=ppt/slides/_rels/slide37.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38.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39.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0.xml.rels><?xml version="1.0" encoding="UTF-8"?>
<Relationships xmlns="http://schemas.openxmlformats.org/package/2006/relationships"><Relationship Id="rId1" Type="http://schemas.openxmlformats.org/officeDocument/2006/relationships/slideLayout" Target="../slideLayouts/slideLayout61.xml"/>
</Relationships>
</file>

<file path=ppt/slides/_rels/slide41.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slideLayout" Target="../slideLayouts/slideLayout25.xml"/>
</Relationships>
</file>

<file path=ppt/slides/_rels/slide42.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slideLayout" Target="../slideLayouts/slideLayout25.xml"/>
</Relationships>
</file>

<file path=ppt/slides/_rels/slide43.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slideLayout" Target="../slideLayouts/slideLayout25.xml"/>
</Relationships>
</file>

<file path=ppt/slides/_rels/slide44.xml.rels><?xml version="1.0" encoding="UTF-8"?>
<Relationships xmlns="http://schemas.openxmlformats.org/package/2006/relationships"><Relationship Id="rId1" Type="http://schemas.openxmlformats.org/officeDocument/2006/relationships/slideLayout" Target="../slideLayouts/slideLayout61.xml"/>
</Relationships>
</file>

<file path=ppt/slides/_rels/slide45.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46.xml.rels><?xml version="1.0" encoding="UTF-8"?>
<Relationships xmlns="http://schemas.openxmlformats.org/package/2006/relationships"><Relationship Id="rId1" Type="http://schemas.openxmlformats.org/officeDocument/2006/relationships/slideLayout" Target="../slideLayouts/slideLayout61.xml"/>
</Relationships>
</file>

<file path=ppt/slides/_rels/slide47.xml.rels><?xml version="1.0" encoding="UTF-8"?>
<Relationships xmlns="http://schemas.openxmlformats.org/package/2006/relationships"><Relationship Id="rId1" Type="http://schemas.openxmlformats.org/officeDocument/2006/relationships/hyperlink" Target="https://ec.europa.eu/research/participants/data/ref/h2020/wp/2018-2020/main/h2020-wp1820-climate_en.pdf" TargetMode="External"/><Relationship Id="rId2" Type="http://schemas.openxmlformats.org/officeDocument/2006/relationships/slideLayout" Target="../slideLayouts/slideLayout25.xml"/>
</Relationships>
</file>

<file path=ppt/slides/_rels/slide48.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slideLayout" Target="../slideLayouts/slideLayout25.xml"/>
</Relationships>
</file>

<file path=ppt/slides/_rels/slide49.xml.rels><?xml version="1.0" encoding="UTF-8"?>
<Relationships xmlns="http://schemas.openxmlformats.org/package/2006/relationships"><Relationship Id="rId1" Type="http://schemas.openxmlformats.org/officeDocument/2006/relationships/slideLayout" Target="../slideLayouts/slideLayout61.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0.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13.xml"/>
</Relationships>
</file>

<file path=ppt/slides/_rels/slide51.xml.rels><?xml version="1.0" encoding="UTF-8"?>
<Relationships xmlns="http://schemas.openxmlformats.org/package/2006/relationships"><Relationship Id="rId1" Type="http://schemas.openxmlformats.org/officeDocument/2006/relationships/hyperlink" Target="https://www.comsol.com/blogs/digital-twins-not-just-hype/" TargetMode="External"/><Relationship Id="rId2" Type="http://schemas.openxmlformats.org/officeDocument/2006/relationships/image" Target="../media/image19.png"/><Relationship Id="rId3" Type="http://schemas.openxmlformats.org/officeDocument/2006/relationships/slideLayout" Target="../slideLayouts/slideLayout73.xml"/><Relationship Id="rId4" Type="http://schemas.openxmlformats.org/officeDocument/2006/relationships/notesSlide" Target="../notesSlides/notesSlide51.xml"/>
</Relationships>
</file>

<file path=ppt/slides/_rels/slide52.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slideLayout" Target="../slideLayouts/slideLayout73.xml"/><Relationship Id="rId3" Type="http://schemas.openxmlformats.org/officeDocument/2006/relationships/notesSlide" Target="../notesSlides/notesSlide52.xml"/>
</Relationships>
</file>

<file path=ppt/slides/_rels/slide53.xml.rels><?xml version="1.0" encoding="UTF-8"?>
<Relationships xmlns="http://schemas.openxmlformats.org/package/2006/relationships"><Relationship Id="rId1" Type="http://schemas.openxmlformats.org/officeDocument/2006/relationships/hyperlink" Target="https://www.comsol.com/blogs/digital-twins-not-just-hype/" TargetMode="External"/><Relationship Id="rId2" Type="http://schemas.openxmlformats.org/officeDocument/2006/relationships/image" Target="../media/image21.png"/><Relationship Id="rId3" Type="http://schemas.openxmlformats.org/officeDocument/2006/relationships/slideLayout" Target="../slideLayouts/slideLayout73.xml"/><Relationship Id="rId4" Type="http://schemas.openxmlformats.org/officeDocument/2006/relationships/notesSlide" Target="../notesSlides/notesSlide53.xml"/>
</Relationships>
</file>

<file path=ppt/slides/_rels/slide54.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73.xml"/><Relationship Id="rId3" Type="http://schemas.openxmlformats.org/officeDocument/2006/relationships/notesSlide" Target="../notesSlides/notesSlide54.xml"/>
</Relationships>
</file>

<file path=ppt/slides/_rels/slide55.xml.rels><?xml version="1.0" encoding="UTF-8"?>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55.xml"/>
</Relationships>
</file>

<file path=ppt/slides/_rels/slide56.xml.rels><?xml version="1.0" encoding="UTF-8"?>
<Relationships xmlns="http://schemas.openxmlformats.org/package/2006/relationships"><Relationship Id="rId1" Type="http://schemas.openxmlformats.org/officeDocument/2006/relationships/hyperlink" Target="https://creativecommons.org/licenses/by/4.0/" TargetMode="External"/><Relationship Id="rId2" Type="http://schemas.openxmlformats.org/officeDocument/2006/relationships/image" Target="../media/image5.png"/><Relationship Id="rId3" Type="http://schemas.openxmlformats.org/officeDocument/2006/relationships/slideLayout" Target="../slideLayouts/slideLayout85.xml"/>
</Relationships>
</file>

<file path=ppt/slides/_rels/slide57.xml.rels><?xml version="1.0" encoding="UTF-8"?>
<Relationships xmlns="http://schemas.openxmlformats.org/package/2006/relationships"><Relationship Id="rId1" Type="http://schemas.openxmlformats.org/officeDocument/2006/relationships/image" Target="../media/image23.png"/><Relationship Id="rId2" Type="http://schemas.openxmlformats.org/officeDocument/2006/relationships/slideLayout" Target="../slideLayouts/slideLayout85.xml"/>
</Relationships>
</file>

<file path=ppt/slides/_rels/slide58.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slideLayout" Target="../slideLayouts/slideLayout85.xml"/>
</Relationships>
</file>

<file path=ppt/slides/_rels/slide59.xml.rels><?xml version="1.0" encoding="UTF-8"?>
<Relationships xmlns="http://schemas.openxmlformats.org/package/2006/relationships"><Relationship Id="rId1" Type="http://schemas.openxmlformats.org/officeDocument/2006/relationships/image" Target="../media/image25.png"/><Relationship Id="rId2" Type="http://schemas.openxmlformats.org/officeDocument/2006/relationships/image" Target="../media/image25.png"/><Relationship Id="rId3" Type="http://schemas.openxmlformats.org/officeDocument/2006/relationships/image" Target="../media/image26.png"/><Relationship Id="rId4" Type="http://schemas.openxmlformats.org/officeDocument/2006/relationships/image" Target="../media/image27.png"/><Relationship Id="rId5" Type="http://schemas.openxmlformats.org/officeDocument/2006/relationships/image" Target="../media/image28.png"/><Relationship Id="rId6" Type="http://schemas.openxmlformats.org/officeDocument/2006/relationships/image" Target="../media/image29.png"/><Relationship Id="rId7" Type="http://schemas.openxmlformats.org/officeDocument/2006/relationships/slideLayout" Target="../slideLayouts/slideLayout85.xml"/>
</Relationships>
</file>

<file path=ppt/slides/_rels/slide6.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3.xml"/>
</Relationships>
</file>

<file path=ppt/slides/_rels/slide60.xml.rels><?xml version="1.0" encoding="UTF-8"?>
<Relationships xmlns="http://schemas.openxmlformats.org/package/2006/relationships"><Relationship Id="rId1" Type="http://schemas.openxmlformats.org/officeDocument/2006/relationships/hyperlink" Target="https://www.comsol.com/blogs/digital-twins-not-just-hype/" TargetMode="External"/><Relationship Id="rId2" Type="http://schemas.openxmlformats.org/officeDocument/2006/relationships/image" Target="../media/image19.png"/><Relationship Id="rId3" Type="http://schemas.openxmlformats.org/officeDocument/2006/relationships/slideLayout" Target="../slideLayouts/slideLayout73.xml"/><Relationship Id="rId4" Type="http://schemas.openxmlformats.org/officeDocument/2006/relationships/notesSlide" Target="../notesSlides/notesSlide60.xml"/>
</Relationships>
</file>

<file path=ppt/slides/_rels/slide61.xml.rels><?xml version="1.0" encoding="UTF-8"?>
<Relationships xmlns="http://schemas.openxmlformats.org/package/2006/relationships"><Relationship Id="rId1" Type="http://schemas.openxmlformats.org/officeDocument/2006/relationships/slideLayout" Target="../slideLayouts/slideLayout61.xml"/>
</Relationships>
</file>

<file path=ppt/slides/_rels/slide62.xml.rels><?xml version="1.0" encoding="UTF-8"?>
<Relationships xmlns="http://schemas.openxmlformats.org/package/2006/relationships"><Relationship Id="rId1" Type="http://schemas.openxmlformats.org/officeDocument/2006/relationships/image" Target="../media/image30.jpeg"/><Relationship Id="rId2" Type="http://schemas.openxmlformats.org/officeDocument/2006/relationships/slideLayout" Target="../slideLayouts/slideLayout85.xml"/>
</Relationships>
</file>

<file path=ppt/slides/_rels/slide63.xml.rels><?xml version="1.0" encoding="UTF-8"?>
<Relationships xmlns="http://schemas.openxmlformats.org/package/2006/relationships"><Relationship Id="rId1" Type="http://schemas.openxmlformats.org/officeDocument/2006/relationships/image" Target="../media/image30.jpeg"/><Relationship Id="rId2" Type="http://schemas.openxmlformats.org/officeDocument/2006/relationships/slideLayout" Target="../slideLayouts/slideLayout85.xml"/>
</Relationships>
</file>

<file path=ppt/slides/_rels/slide64.xml.rels><?xml version="1.0" encoding="UTF-8"?>
<Relationships xmlns="http://schemas.openxmlformats.org/package/2006/relationships"><Relationship Id="rId1" Type="http://schemas.openxmlformats.org/officeDocument/2006/relationships/slideLayout" Target="../slideLayouts/slideLayout109.xml"/>
</Relationships>
</file>

<file path=ppt/slides/_rels/slide65.xml.rels><?xml version="1.0" encoding="UTF-8"?>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25.xml"/>
</Relationships>
</file>

<file path=ppt/slides/_rels/slide66.xml.rels><?xml version="1.0" encoding="UTF-8"?>
<Relationships xmlns="http://schemas.openxmlformats.org/package/2006/relationships"><Relationship Id="rId1" Type="http://schemas.openxmlformats.org/officeDocument/2006/relationships/hyperlink" Target="https://dip21.bundestag.de/dip21/btd/12/082/1208260.pdf" TargetMode="External"/><Relationship Id="rId2" Type="http://schemas.openxmlformats.org/officeDocument/2006/relationships/hyperlink" Target="https://www.ellenmacarthurfoundation.org/" TargetMode="External"/><Relationship Id="rId3" Type="http://schemas.openxmlformats.org/officeDocument/2006/relationships/slideLayout" Target="../slideLayouts/slideLayout49.xml"/>
</Relationships>
</file>

<file path=ppt/slides/_rels/slide67.xml.rels><?xml version="1.0" encoding="UTF-8"?>
<Relationships xmlns="http://schemas.openxmlformats.org/package/2006/relationships"><Relationship Id="rId1" Type="http://schemas.openxmlformats.org/officeDocument/2006/relationships/slideLayout" Target="../slideLayouts/slideLayout97.xml"/><Relationship Id="rId2" Type="http://schemas.openxmlformats.org/officeDocument/2006/relationships/notesSlide" Target="../notesSlides/notesSlide67.xml"/>
</Relationships>
</file>

<file path=ppt/slides/_rels/slide68.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8.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49.xml"/>
</Relationships>
</file>

<file path=ppt/slides/_rels/slide9.xml.rels><?xml version="1.0" encoding="UTF-8"?>
<Relationships xmlns="http://schemas.openxmlformats.org/package/2006/relationships"><Relationship Id="rId1" Type="http://schemas.openxmlformats.org/officeDocument/2006/relationships/hyperlink" Target="https://creativecommons.org/licenses/by/4.0/" TargetMode="External"/><Relationship Id="rId2" Type="http://schemas.openxmlformats.org/officeDocument/2006/relationships/image" Target="../media/image5.png"/><Relationship Id="rId3" Type="http://schemas.openxmlformats.org/officeDocument/2006/relationships/slideLayout" Target="../slideLayouts/slideLayout4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6" name="CustomShape 1"/>
          <p:cNvSpPr/>
          <p:nvPr/>
        </p:nvSpPr>
        <p:spPr>
          <a:xfrm>
            <a:off x="527400" y="1412640"/>
            <a:ext cx="10357920" cy="1144440"/>
          </a:xfrm>
          <a:prstGeom prst="rect">
            <a:avLst/>
          </a:prstGeom>
          <a:noFill/>
          <a:ln w="0">
            <a:noFill/>
          </a:ln>
        </p:spPr>
        <p:style>
          <a:lnRef idx="0"/>
          <a:fillRef idx="0"/>
          <a:effectRef idx="0"/>
          <a:fontRef idx="minor"/>
        </p:style>
        <p:txBody>
          <a:bodyPr lIns="90000" rIns="90000" tIns="45000" bIns="45000" anchor="b">
            <a:noAutofit/>
          </a:bodyPr>
          <a:p>
            <a:pPr algn="ctr">
              <a:lnSpc>
                <a:spcPct val="100000"/>
              </a:lnSpc>
            </a:pPr>
            <a:r>
              <a:rPr b="1" lang="en-US" sz="3200" spc="-1" strike="noStrike">
                <a:solidFill>
                  <a:srgbClr val="008c4f"/>
                </a:solidFill>
                <a:latin typeface="DejaVu Sans"/>
                <a:ea typeface="DejaVu Sans"/>
              </a:rPr>
              <a:t>Emerging Technologies for the Circular Economy</a:t>
            </a:r>
            <a:endParaRPr b="0" lang="en-GB" sz="3200" spc="-1" strike="noStrike">
              <a:solidFill>
                <a:srgbClr val="000000"/>
              </a:solidFill>
              <a:latin typeface="Arial"/>
            </a:endParaRPr>
          </a:p>
        </p:txBody>
      </p:sp>
      <p:sp>
        <p:nvSpPr>
          <p:cNvPr id="467" name="CustomShape 2"/>
          <p:cNvSpPr/>
          <p:nvPr/>
        </p:nvSpPr>
        <p:spPr>
          <a:xfrm>
            <a:off x="527400" y="2852640"/>
            <a:ext cx="10357920" cy="236520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spcBef>
                <a:spcPts val="479"/>
              </a:spcBef>
              <a:tabLst>
                <a:tab algn="l" pos="0"/>
              </a:tabLst>
            </a:pPr>
            <a:r>
              <a:rPr b="1" lang="en-US" sz="2400" spc="-1" strike="noStrike">
                <a:solidFill>
                  <a:srgbClr val="000000"/>
                </a:solidFill>
                <a:latin typeface="DejaVu Sans"/>
                <a:ea typeface="DejaVu Sans"/>
              </a:rPr>
              <a:t>Lecture 2: Circular Economy</a:t>
            </a:r>
            <a:endParaRPr b="0" lang="en-GB" sz="2400" spc="-1" strike="noStrike">
              <a:solidFill>
                <a:srgbClr val="000000"/>
              </a:solidFill>
              <a:latin typeface="Arial"/>
            </a:endParaRPr>
          </a:p>
          <a:p>
            <a:pPr algn="ctr">
              <a:lnSpc>
                <a:spcPct val="100000"/>
              </a:lnSpc>
              <a:spcBef>
                <a:spcPts val="241"/>
              </a:spcBef>
              <a:tabLst>
                <a:tab algn="l" pos="0"/>
              </a:tabLst>
            </a:pPr>
            <a:endParaRPr b="0" lang="en-GB" sz="2400" spc="-1" strike="noStrike">
              <a:solidFill>
                <a:srgbClr val="000000"/>
              </a:solidFill>
              <a:latin typeface="Arial"/>
            </a:endParaRPr>
          </a:p>
          <a:p>
            <a:pPr algn="ctr">
              <a:lnSpc>
                <a:spcPct val="100000"/>
              </a:lnSpc>
              <a:spcBef>
                <a:spcPts val="241"/>
              </a:spcBef>
              <a:tabLst>
                <a:tab algn="l" pos="0"/>
              </a:tabLst>
            </a:pPr>
            <a:endParaRPr b="0" lang="en-GB" sz="2400" spc="-1" strike="noStrike">
              <a:solidFill>
                <a:srgbClr val="000000"/>
              </a:solidFill>
              <a:latin typeface="Arial"/>
            </a:endParaRPr>
          </a:p>
          <a:p>
            <a:pPr algn="ctr">
              <a:lnSpc>
                <a:spcPct val="100000"/>
              </a:lnSpc>
              <a:spcBef>
                <a:spcPts val="320"/>
              </a:spcBef>
              <a:tabLst>
                <a:tab algn="l" pos="0"/>
              </a:tabLst>
            </a:pPr>
            <a:r>
              <a:rPr b="0" lang="en-US" sz="1600" spc="-1" strike="noStrike">
                <a:solidFill>
                  <a:srgbClr val="000000"/>
                </a:solidFill>
                <a:latin typeface="DejaVu Sans"/>
                <a:ea typeface="DejaVu Sans"/>
              </a:rPr>
              <a:t>Prof. Dr. Benjamin Leiding (Clausthal)</a:t>
            </a:r>
            <a:endParaRPr b="0" lang="en-GB" sz="1600" spc="-1" strike="noStrike">
              <a:solidFill>
                <a:srgbClr val="000000"/>
              </a:solidFill>
              <a:latin typeface="Arial"/>
            </a:endParaRPr>
          </a:p>
          <a:p>
            <a:pPr algn="ctr">
              <a:lnSpc>
                <a:spcPct val="100000"/>
              </a:lnSpc>
              <a:spcBef>
                <a:spcPts val="320"/>
              </a:spcBef>
              <a:tabLst>
                <a:tab algn="l" pos="0"/>
              </a:tabLst>
            </a:pPr>
            <a:r>
              <a:rPr b="0" lang="en-US" sz="1600" spc="-1" strike="noStrike">
                <a:solidFill>
                  <a:srgbClr val="000000"/>
                </a:solidFill>
                <a:latin typeface="DejaVu Sans"/>
                <a:ea typeface="DejaVu Sans"/>
              </a:rPr>
              <a:t>Dr. Arne Bochem (Göttingen)</a:t>
            </a:r>
            <a:endParaRPr b="0" lang="en-GB" sz="1600" spc="-1" strike="noStrike">
              <a:solidFill>
                <a:srgbClr val="000000"/>
              </a:solidFill>
              <a:latin typeface="Arial"/>
            </a:endParaRPr>
          </a:p>
          <a:p>
            <a:pPr algn="ctr">
              <a:lnSpc>
                <a:spcPct val="100000"/>
              </a:lnSpc>
              <a:spcBef>
                <a:spcPts val="320"/>
              </a:spcBef>
              <a:tabLst>
                <a:tab algn="l" pos="0"/>
              </a:tabLst>
            </a:pPr>
            <a:r>
              <a:rPr b="0" lang="en-US" sz="1600" spc="-1" strike="noStrike">
                <a:solidFill>
                  <a:srgbClr val="000000"/>
                </a:solidFill>
                <a:latin typeface="DejaVu Sans"/>
                <a:ea typeface="DejaVu Sans"/>
              </a:rPr>
              <a:t> </a:t>
            </a:r>
            <a:r>
              <a:rPr b="0" lang="en-US" sz="1600" spc="-1" strike="noStrike">
                <a:solidFill>
                  <a:srgbClr val="000000"/>
                </a:solidFill>
                <a:latin typeface="DejaVu Sans"/>
                <a:ea typeface="DejaVu Sans"/>
              </a:rPr>
              <a:t>M.Sc. Anant Sujatanagarjuna (Clausthal)</a:t>
            </a:r>
            <a:endParaRPr b="0" lang="en-GB" sz="1600" spc="-1" strike="noStrike">
              <a:solidFill>
                <a:srgbClr val="000000"/>
              </a:solidFill>
              <a:latin typeface="Arial"/>
            </a:endParaRPr>
          </a:p>
          <a:p>
            <a:pPr algn="ctr">
              <a:lnSpc>
                <a:spcPct val="100000"/>
              </a:lnSpc>
              <a:spcBef>
                <a:spcPts val="320"/>
              </a:spcBef>
              <a:tabLst>
                <a:tab algn="l" pos="0"/>
              </a:tabLst>
            </a:pPr>
            <a:r>
              <a:rPr b="0" lang="en-US" sz="1600" spc="-1" strike="noStrike">
                <a:solidFill>
                  <a:srgbClr val="000000"/>
                </a:solidFill>
                <a:latin typeface="DejaVu Sans"/>
                <a:ea typeface="DejaVu Sans"/>
              </a:rPr>
              <a:t> </a:t>
            </a:r>
            <a:r>
              <a:rPr b="0" lang="en-US" sz="1600" spc="-1" strike="noStrike">
                <a:solidFill>
                  <a:srgbClr val="000000"/>
                </a:solidFill>
                <a:latin typeface="DejaVu Sans"/>
                <a:ea typeface="DejaVu Sans"/>
              </a:rPr>
              <a:t>M.Sc. Shohreh Kia (Clausthal)</a:t>
            </a:r>
            <a:endParaRPr b="0" lang="en-GB" sz="16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8" name="CustomShape 1"/>
          <p:cNvSpPr/>
          <p:nvPr/>
        </p:nvSpPr>
        <p:spPr>
          <a:xfrm>
            <a:off x="335520" y="764640"/>
            <a:ext cx="10742040" cy="4928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Circular Economy – Definitions</a:t>
            </a:r>
            <a:endParaRPr b="0" lang="en-GB" sz="2400" spc="-1" strike="noStrike">
              <a:solidFill>
                <a:srgbClr val="000000"/>
              </a:solidFill>
              <a:latin typeface="Arial"/>
            </a:endParaRPr>
          </a:p>
          <a:p>
            <a:pPr>
              <a:lnSpc>
                <a:spcPct val="100000"/>
              </a:lnSpc>
            </a:pPr>
            <a:endParaRPr b="0" lang="en-GB" sz="2400" spc="-1" strike="noStrike">
              <a:solidFill>
                <a:srgbClr val="000000"/>
              </a:solidFill>
              <a:latin typeface="Arial"/>
            </a:endParaRPr>
          </a:p>
        </p:txBody>
      </p:sp>
      <p:sp>
        <p:nvSpPr>
          <p:cNvPr id="489" name="CustomShape 2"/>
          <p:cNvSpPr/>
          <p:nvPr/>
        </p:nvSpPr>
        <p:spPr>
          <a:xfrm>
            <a:off x="263520" y="6411600"/>
            <a:ext cx="911880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Kirchherr, J., Reike, D., &amp; Hekkert, M. (2017) </a:t>
            </a:r>
            <a:r>
              <a:rPr b="0" lang="de-DE" sz="900" spc="-1" strike="noStrike">
                <a:solidFill>
                  <a:srgbClr val="a6a6a6"/>
                </a:solidFill>
                <a:latin typeface="Roboto"/>
                <a:ea typeface="Roboto"/>
              </a:rPr>
              <a:t>– </a:t>
            </a:r>
            <a:r>
              <a:rPr b="0" lang="en-US" sz="900" spc="-1" strike="noStrike">
                <a:solidFill>
                  <a:srgbClr val="a6a6a6"/>
                </a:solidFill>
                <a:latin typeface="Roboto"/>
                <a:ea typeface="Roboto"/>
              </a:rPr>
              <a:t>Conceptualizing the circular economy: An analysis of 114 definitions. Resources, conservation and recycling, 127, 221-232.</a:t>
            </a:r>
            <a:endParaRPr b="0" lang="en-GB" sz="900" spc="-1" strike="noStrike">
              <a:solidFill>
                <a:srgbClr val="000000"/>
              </a:solidFill>
              <a:latin typeface="Arial"/>
            </a:endParaRPr>
          </a:p>
        </p:txBody>
      </p:sp>
      <p:sp>
        <p:nvSpPr>
          <p:cNvPr id="490" name="CustomShape 3"/>
          <p:cNvSpPr/>
          <p:nvPr/>
        </p:nvSpPr>
        <p:spPr>
          <a:xfrm>
            <a:off x="349200" y="1600200"/>
            <a:ext cx="9596160" cy="3423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800" spc="-1" strike="noStrike">
                <a:solidFill>
                  <a:srgbClr val="000000"/>
                </a:solidFill>
                <a:latin typeface="DejaVu Sans"/>
                <a:ea typeface="DejaVu Sans"/>
              </a:rPr>
              <a:t>“</a:t>
            </a:r>
            <a:r>
              <a:rPr b="1" lang="en-US" sz="2800" spc="-1" strike="noStrike">
                <a:solidFill>
                  <a:srgbClr val="000000"/>
                </a:solidFill>
                <a:latin typeface="DejaVu Sans"/>
                <a:ea typeface="DejaVu Sans"/>
              </a:rPr>
              <a:t>Conceptualizing the circular economy: An analysis of 114 definitions.”</a:t>
            </a:r>
            <a:endParaRPr b="0" lang="en-GB" sz="2800" spc="-1" strike="noStrike">
              <a:solidFill>
                <a:srgbClr val="000000"/>
              </a:solidFill>
              <a:latin typeface="Arial"/>
            </a:endParaRPr>
          </a:p>
          <a:p>
            <a:pPr>
              <a:lnSpc>
                <a:spcPct val="100000"/>
              </a:lnSpc>
            </a:pPr>
            <a:endParaRPr b="0" lang="en-GB" sz="2800" spc="-1" strike="noStrike">
              <a:solidFill>
                <a:srgbClr val="000000"/>
              </a:solidFill>
              <a:latin typeface="Arial"/>
            </a:endParaRPr>
          </a:p>
          <a:p>
            <a:pPr>
              <a:lnSpc>
                <a:spcPct val="100000"/>
              </a:lnSpc>
            </a:pPr>
            <a:endParaRPr b="0" lang="en-GB" sz="2800" spc="-1" strike="noStrike">
              <a:solidFill>
                <a:srgbClr val="000000"/>
              </a:solidFill>
              <a:latin typeface="Arial"/>
            </a:endParaRPr>
          </a:p>
          <a:p>
            <a:pPr>
              <a:lnSpc>
                <a:spcPct val="100000"/>
              </a:lnSpc>
            </a:pPr>
            <a:endParaRPr b="0" lang="en-GB" sz="2800" spc="-1" strike="noStrike">
              <a:solidFill>
                <a:srgbClr val="000000"/>
              </a:solidFill>
              <a:latin typeface="Arial"/>
            </a:endParaRPr>
          </a:p>
          <a:p>
            <a:pPr>
              <a:lnSpc>
                <a:spcPct val="100000"/>
              </a:lnSpc>
            </a:pPr>
            <a:r>
              <a:rPr b="0" lang="en-US" sz="1800" spc="-1" strike="noStrike">
                <a:solidFill>
                  <a:srgbClr val="000000"/>
                </a:solidFill>
                <a:latin typeface="DejaVu Sans"/>
                <a:ea typeface="DejaVu Sans"/>
              </a:rPr>
              <a:t>Kirchherr, Julian, Denise Reike and Marko P. Hekkert.  Resources Conservation and Recycling 127 (2017): 221-232.</a:t>
            </a:r>
            <a:endParaRPr b="0" lang="en-GB" sz="1800" spc="-1" strike="noStrike">
              <a:solidFill>
                <a:srgbClr val="000000"/>
              </a:solidFill>
              <a:latin typeface="Arial"/>
            </a:endParaRPr>
          </a:p>
          <a:p>
            <a:pPr>
              <a:lnSpc>
                <a:spcPct val="100000"/>
              </a:lnSpc>
            </a:pPr>
            <a:endParaRPr b="0" lang="en-GB" sz="1800" spc="-1" strike="noStrike">
              <a:solidFill>
                <a:srgbClr val="000000"/>
              </a:solidFill>
              <a:latin typeface="Arial"/>
            </a:endParaRPr>
          </a:p>
          <a:p>
            <a:pPr>
              <a:lnSpc>
                <a:spcPct val="100000"/>
              </a:lnSpc>
            </a:pPr>
            <a:endParaRPr b="0" lang="en-GB" sz="1800" spc="-1" strike="noStrike">
              <a:solidFill>
                <a:srgbClr val="000000"/>
              </a:solidFill>
              <a:latin typeface="Arial"/>
            </a:endParaRPr>
          </a:p>
          <a:p>
            <a:pPr>
              <a:lnSpc>
                <a:spcPct val="100000"/>
              </a:lnSpc>
            </a:pPr>
            <a:r>
              <a:rPr b="0" lang="en-US" sz="1800" spc="-1" strike="noStrike" u="sng">
                <a:solidFill>
                  <a:srgbClr val="0000ff"/>
                </a:solidFill>
                <a:uFillTx/>
                <a:latin typeface="DejaVu Sans"/>
                <a:ea typeface="DejaVu Sans"/>
                <a:hlinkClick r:id="rId1"/>
              </a:rPr>
              <a:t>https://doi.org/10.1016/J.RESCONREC.2017.09.005</a:t>
            </a: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1" name="CustomShape 1"/>
          <p:cNvSpPr/>
          <p:nvPr/>
        </p:nvSpPr>
        <p:spPr>
          <a:xfrm>
            <a:off x="335520" y="764640"/>
            <a:ext cx="10742040" cy="4928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Circular Economy – Definitions</a:t>
            </a:r>
            <a:endParaRPr b="0" lang="en-GB" sz="2400" spc="-1" strike="noStrike">
              <a:solidFill>
                <a:srgbClr val="000000"/>
              </a:solidFill>
              <a:latin typeface="Arial"/>
            </a:endParaRPr>
          </a:p>
          <a:p>
            <a:pPr>
              <a:lnSpc>
                <a:spcPct val="100000"/>
              </a:lnSpc>
            </a:pPr>
            <a:endParaRPr b="0" lang="en-GB" sz="2400" spc="-1" strike="noStrike">
              <a:solidFill>
                <a:srgbClr val="000000"/>
              </a:solidFill>
              <a:latin typeface="Arial"/>
            </a:endParaRPr>
          </a:p>
        </p:txBody>
      </p:sp>
      <p:sp>
        <p:nvSpPr>
          <p:cNvPr id="492" name="CustomShape 2"/>
          <p:cNvSpPr/>
          <p:nvPr/>
        </p:nvSpPr>
        <p:spPr>
          <a:xfrm>
            <a:off x="263520" y="6381000"/>
            <a:ext cx="7555320" cy="50112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de-DE" sz="900" spc="-1" strike="noStrike">
                <a:solidFill>
                  <a:srgbClr val="a6a6a6"/>
                </a:solidFill>
                <a:latin typeface="DejaVu Sans"/>
                <a:ea typeface="Roboto"/>
              </a:rPr>
              <a:t>https://www.ellenmacarthurfoundation.org/assets/downloads/publications/Ellen-MacArthur-Foundation-Towards-the-Circular-Economy-vol.1.pdf</a:t>
            </a:r>
            <a:endParaRPr b="0" lang="en-GB" sz="900" spc="-1" strike="noStrike">
              <a:solidFill>
                <a:srgbClr val="000000"/>
              </a:solidFill>
              <a:latin typeface="Arial"/>
            </a:endParaRPr>
          </a:p>
          <a:p>
            <a:pPr>
              <a:lnSpc>
                <a:spcPct val="100000"/>
              </a:lnSpc>
            </a:pPr>
            <a:endParaRPr b="0" lang="en-GB" sz="900" spc="-1" strike="noStrike">
              <a:solidFill>
                <a:srgbClr val="000000"/>
              </a:solidFill>
              <a:latin typeface="Arial"/>
            </a:endParaRPr>
          </a:p>
        </p:txBody>
      </p:sp>
      <p:sp>
        <p:nvSpPr>
          <p:cNvPr id="493" name="CustomShape 3"/>
          <p:cNvSpPr/>
          <p:nvPr/>
        </p:nvSpPr>
        <p:spPr>
          <a:xfrm>
            <a:off x="419760" y="1655280"/>
            <a:ext cx="10573560" cy="1989720"/>
          </a:xfrm>
          <a:prstGeom prst="roundRect">
            <a:avLst>
              <a:gd name="adj" fmla="val 16884"/>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marL="360" algn="ctr">
              <a:lnSpc>
                <a:spcPct val="100000"/>
              </a:lnSpc>
              <a:spcBef>
                <a:spcPts val="360"/>
              </a:spcBef>
            </a:pPr>
            <a:r>
              <a:rPr b="0" lang="en-US" sz="1800" spc="-1" strike="noStrike">
                <a:solidFill>
                  <a:srgbClr val="000000"/>
                </a:solidFill>
                <a:latin typeface="DejaVu Sans"/>
                <a:ea typeface="DejaVu Sans"/>
              </a:rPr>
              <a:t>“</a:t>
            </a:r>
            <a:r>
              <a:rPr b="0" lang="en-US" sz="1800" spc="-1" strike="noStrike">
                <a:solidFill>
                  <a:srgbClr val="000000"/>
                </a:solidFill>
                <a:latin typeface="DejaVu Sans"/>
                <a:ea typeface="DejaVu Sans"/>
              </a:rPr>
              <a:t>A circular economy is an industrial system that is restorative or regenerative by intention and design. It replaces the ‘end-of-life’ concept with restoration, shifts towards the use of renewable energy, eliminates the use of toxic chemicals, which impair reuse, and aims for the elimination of waste through the superior design of materials, products, systems, and, within this, business models.” </a:t>
            </a:r>
            <a:endParaRPr b="0" lang="en-GB" sz="1800" spc="-1" strike="noStrike">
              <a:solidFill>
                <a:srgbClr val="000000"/>
              </a:solidFill>
              <a:latin typeface="Arial"/>
            </a:endParaRPr>
          </a:p>
          <a:p>
            <a:pPr marL="360" algn="ctr">
              <a:lnSpc>
                <a:spcPct val="100000"/>
              </a:lnSpc>
              <a:spcBef>
                <a:spcPts val="360"/>
              </a:spcBef>
            </a:pP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Ellen MacArthur Foundation</a:t>
            </a: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4" name="CustomShape 1"/>
          <p:cNvSpPr/>
          <p:nvPr/>
        </p:nvSpPr>
        <p:spPr>
          <a:xfrm>
            <a:off x="335520" y="764640"/>
            <a:ext cx="10742040" cy="4928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Circular Economy – Definitions</a:t>
            </a:r>
            <a:endParaRPr b="0" lang="en-GB" sz="2400" spc="-1" strike="noStrike">
              <a:solidFill>
                <a:srgbClr val="000000"/>
              </a:solidFill>
              <a:latin typeface="Arial"/>
            </a:endParaRPr>
          </a:p>
          <a:p>
            <a:pPr>
              <a:lnSpc>
                <a:spcPct val="100000"/>
              </a:lnSpc>
            </a:pPr>
            <a:endParaRPr b="0" lang="en-GB" sz="2400" spc="-1" strike="noStrike">
              <a:solidFill>
                <a:srgbClr val="000000"/>
              </a:solidFill>
              <a:latin typeface="Arial"/>
            </a:endParaRPr>
          </a:p>
        </p:txBody>
      </p:sp>
      <p:sp>
        <p:nvSpPr>
          <p:cNvPr id="495" name="CustomShape 2"/>
          <p:cNvSpPr/>
          <p:nvPr/>
        </p:nvSpPr>
        <p:spPr>
          <a:xfrm>
            <a:off x="263520" y="6129000"/>
            <a:ext cx="7555320" cy="6382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de-DE" sz="900" spc="-1" strike="noStrike">
                <a:solidFill>
                  <a:srgbClr val="a6a6a6"/>
                </a:solidFill>
                <a:latin typeface="Roboto"/>
                <a:ea typeface="Roboto"/>
              </a:rPr>
              <a:t>https://www.ellenmacarthurfoundation.org/assets/downloads/publications/Ellen-MacArthur-Foundation-Towards-the-Circular-Economy-vol.1.pdf</a:t>
            </a:r>
            <a:endParaRPr b="0" lang="en-GB" sz="900" spc="-1" strike="noStrike">
              <a:solidFill>
                <a:srgbClr val="000000"/>
              </a:solidFill>
              <a:latin typeface="Arial"/>
            </a:endParaRPr>
          </a:p>
          <a:p>
            <a:pPr>
              <a:lnSpc>
                <a:spcPct val="100000"/>
              </a:lnSpc>
            </a:pPr>
            <a:r>
              <a:rPr b="0" lang="de-DE" sz="900" spc="-1" strike="noStrike">
                <a:solidFill>
                  <a:srgbClr val="a6a6a6"/>
                </a:solidFill>
                <a:latin typeface="Roboto"/>
                <a:ea typeface="Roboto"/>
              </a:rPr>
              <a:t>https://www.europarl.europa.eu/news/en/headlines/economy/20151201STO05603/circular-economy-definition-importance-and-benefts</a:t>
            </a:r>
            <a:endParaRPr b="0" lang="en-GB" sz="900" spc="-1" strike="noStrike">
              <a:solidFill>
                <a:srgbClr val="000000"/>
              </a:solidFill>
              <a:latin typeface="Arial"/>
            </a:endParaRPr>
          </a:p>
          <a:p>
            <a:pPr>
              <a:lnSpc>
                <a:spcPct val="100000"/>
              </a:lnSpc>
            </a:pPr>
            <a:endParaRPr b="0" lang="en-GB" sz="900" spc="-1" strike="noStrike">
              <a:solidFill>
                <a:srgbClr val="000000"/>
              </a:solidFill>
              <a:latin typeface="Arial"/>
            </a:endParaRPr>
          </a:p>
        </p:txBody>
      </p:sp>
      <p:sp>
        <p:nvSpPr>
          <p:cNvPr id="496" name="CustomShape 3"/>
          <p:cNvSpPr/>
          <p:nvPr/>
        </p:nvSpPr>
        <p:spPr>
          <a:xfrm>
            <a:off x="419760" y="1655280"/>
            <a:ext cx="10573560" cy="1989720"/>
          </a:xfrm>
          <a:prstGeom prst="roundRect">
            <a:avLst>
              <a:gd name="adj" fmla="val 16884"/>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marL="360" algn="ctr">
              <a:lnSpc>
                <a:spcPct val="100000"/>
              </a:lnSpc>
              <a:spcBef>
                <a:spcPts val="360"/>
              </a:spcBef>
            </a:pPr>
            <a:r>
              <a:rPr b="0" lang="en-US" sz="1800" spc="-1" strike="noStrike">
                <a:solidFill>
                  <a:srgbClr val="000000"/>
                </a:solidFill>
                <a:latin typeface="DejaVu Sans"/>
                <a:ea typeface="DejaVu Sans"/>
              </a:rPr>
              <a:t>“</a:t>
            </a:r>
            <a:r>
              <a:rPr b="0" lang="en-US" sz="1800" spc="-1" strike="noStrike">
                <a:solidFill>
                  <a:srgbClr val="000000"/>
                </a:solidFill>
                <a:latin typeface="DejaVu Sans"/>
                <a:ea typeface="DejaVu Sans"/>
              </a:rPr>
              <a:t>A circular economy is an industrial system that is restorative or regenerative by intention and design. It replaces the ‘end-of-life’ concept with restoration, shifts towards the use of renewable energy, eliminates the use of toxic chemicals, which impair reuse, and aims for the elimination of waste through the superior design of materials, products, systems, and, within this, business models.” </a:t>
            </a:r>
            <a:endParaRPr b="0" lang="en-GB" sz="1800" spc="-1" strike="noStrike">
              <a:solidFill>
                <a:srgbClr val="000000"/>
              </a:solidFill>
              <a:latin typeface="Arial"/>
            </a:endParaRPr>
          </a:p>
          <a:p>
            <a:pPr marL="360" algn="ctr">
              <a:lnSpc>
                <a:spcPct val="100000"/>
              </a:lnSpc>
              <a:spcBef>
                <a:spcPts val="360"/>
              </a:spcBef>
            </a:pP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Ellen MacArthur Foundation</a:t>
            </a:r>
            <a:endParaRPr b="0" lang="en-GB" sz="1800" spc="-1" strike="noStrike">
              <a:solidFill>
                <a:srgbClr val="000000"/>
              </a:solidFill>
              <a:latin typeface="Arial"/>
            </a:endParaRPr>
          </a:p>
        </p:txBody>
      </p:sp>
      <p:sp>
        <p:nvSpPr>
          <p:cNvPr id="497" name="CustomShape 4"/>
          <p:cNvSpPr/>
          <p:nvPr/>
        </p:nvSpPr>
        <p:spPr>
          <a:xfrm>
            <a:off x="419760" y="3995280"/>
            <a:ext cx="10573560" cy="1481040"/>
          </a:xfrm>
          <a:prstGeom prst="roundRect">
            <a:avLst>
              <a:gd name="adj" fmla="val 16884"/>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marL="360" algn="ctr">
              <a:lnSpc>
                <a:spcPct val="100000"/>
              </a:lnSpc>
              <a:spcBef>
                <a:spcPts val="360"/>
              </a:spcBef>
            </a:pPr>
            <a:r>
              <a:rPr b="0" lang="en-US" sz="1800" spc="-1" strike="noStrike">
                <a:solidFill>
                  <a:srgbClr val="000000"/>
                </a:solidFill>
                <a:latin typeface="DejaVu Sans"/>
                <a:ea typeface="DejaVu Sans"/>
              </a:rPr>
              <a:t>“</a:t>
            </a:r>
            <a:r>
              <a:rPr b="0" lang="en-US" sz="1800" spc="-1" strike="noStrike">
                <a:solidFill>
                  <a:srgbClr val="000000"/>
                </a:solidFill>
                <a:latin typeface="DejaVu Sans"/>
                <a:ea typeface="DejaVu Sans"/>
              </a:rPr>
              <a:t>The circular economy is a model of production and consumption, which involves sharing, leasing, reusing, repairing, refurbishing and recycling existing materials and products as long as possible. In this way, the life cycle of products is extended.” </a:t>
            </a:r>
            <a:endParaRPr b="0" lang="en-GB" sz="1800" spc="-1" strike="noStrike">
              <a:solidFill>
                <a:srgbClr val="000000"/>
              </a:solidFill>
              <a:latin typeface="Arial"/>
            </a:endParaRPr>
          </a:p>
          <a:p>
            <a:pPr marL="360" algn="ctr">
              <a:lnSpc>
                <a:spcPct val="100000"/>
              </a:lnSpc>
              <a:spcBef>
                <a:spcPts val="360"/>
              </a:spcBef>
            </a:pP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European Parliament</a:t>
            </a: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8" name="CustomShape 1"/>
          <p:cNvSpPr/>
          <p:nvPr/>
        </p:nvSpPr>
        <p:spPr>
          <a:xfrm>
            <a:off x="335520" y="764640"/>
            <a:ext cx="10742040" cy="4928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Circular Industrial Economy – Definitions</a:t>
            </a:r>
            <a:endParaRPr b="0" lang="en-GB" sz="2400" spc="-1" strike="noStrike">
              <a:solidFill>
                <a:srgbClr val="000000"/>
              </a:solidFill>
              <a:latin typeface="Arial"/>
            </a:endParaRPr>
          </a:p>
          <a:p>
            <a:pPr>
              <a:lnSpc>
                <a:spcPct val="100000"/>
              </a:lnSpc>
            </a:pPr>
            <a:endParaRPr b="0" lang="en-GB" sz="2400" spc="-1" strike="noStrike">
              <a:solidFill>
                <a:srgbClr val="000000"/>
              </a:solidFill>
              <a:latin typeface="Arial"/>
            </a:endParaRPr>
          </a:p>
        </p:txBody>
      </p:sp>
      <p:sp>
        <p:nvSpPr>
          <p:cNvPr id="499" name="CustomShape 2"/>
          <p:cNvSpPr/>
          <p:nvPr/>
        </p:nvSpPr>
        <p:spPr>
          <a:xfrm>
            <a:off x="335520" y="2859120"/>
            <a:ext cx="10573560" cy="147420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marL="360" algn="ctr">
              <a:lnSpc>
                <a:spcPct val="100000"/>
              </a:lnSpc>
              <a:spcBef>
                <a:spcPts val="360"/>
              </a:spcBef>
            </a:pPr>
            <a:r>
              <a:rPr b="0" lang="en-US" sz="1800" spc="-1" strike="noStrike">
                <a:solidFill>
                  <a:srgbClr val="000000"/>
                </a:solidFill>
                <a:latin typeface="DejaVu Sans"/>
                <a:ea typeface="DejaVu Sans"/>
              </a:rPr>
              <a:t>“</a:t>
            </a:r>
            <a:r>
              <a:rPr b="0" lang="en-US" sz="1800" spc="-1" strike="noStrike">
                <a:solidFill>
                  <a:srgbClr val="000000"/>
                </a:solidFill>
                <a:latin typeface="DejaVu Sans"/>
                <a:ea typeface="DejaVu Sans"/>
              </a:rPr>
              <a:t>The circular industrial economy manages stocks of manufactured assets, such as infrastructure, buildings, vehicles, equipment and consumer goods, to maintain their value and utility as high as possible for as long as possible; and stocks of resources at their highest purity and value.”</a:t>
            </a:r>
            <a:endParaRPr b="0" lang="en-GB" sz="1800" spc="-1" strike="noStrike">
              <a:solidFill>
                <a:srgbClr val="000000"/>
              </a:solidFill>
              <a:latin typeface="Arial"/>
            </a:endParaRPr>
          </a:p>
        </p:txBody>
      </p:sp>
      <p:sp>
        <p:nvSpPr>
          <p:cNvPr id="500" name="CustomShape 3"/>
          <p:cNvSpPr/>
          <p:nvPr/>
        </p:nvSpPr>
        <p:spPr>
          <a:xfrm>
            <a:off x="263520" y="6411600"/>
            <a:ext cx="646956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de-DE" sz="900" spc="-1" strike="noStrike">
                <a:solidFill>
                  <a:srgbClr val="a6a6a6"/>
                </a:solidFill>
                <a:latin typeface="DejaVu Sans"/>
                <a:ea typeface="Roboto"/>
              </a:rPr>
              <a:t>Walter R. Stahel (2019) – </a:t>
            </a:r>
            <a:r>
              <a:rPr b="0" lang="en-US" sz="900" spc="-1" strike="noStrike">
                <a:solidFill>
                  <a:srgbClr val="a6a6a6"/>
                </a:solidFill>
                <a:latin typeface="DejaVu Sans"/>
                <a:ea typeface="Roboto"/>
              </a:rPr>
              <a:t>The Circular Economy: A User’s Guide</a:t>
            </a:r>
            <a:r>
              <a:rPr b="0" lang="de-DE" sz="900" spc="-1" strike="noStrike">
                <a:solidFill>
                  <a:srgbClr val="a6a6a6"/>
                </a:solidFill>
                <a:latin typeface="DejaVu Sans"/>
                <a:ea typeface="Roboto"/>
              </a:rPr>
              <a:t>.</a:t>
            </a:r>
            <a:endParaRPr b="0" lang="en-GB"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1" name="CustomShape 1"/>
          <p:cNvSpPr/>
          <p:nvPr/>
        </p:nvSpPr>
        <p:spPr>
          <a:xfrm>
            <a:off x="335520" y="764640"/>
            <a:ext cx="10742040" cy="4928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Sustainability – Definition</a:t>
            </a:r>
            <a:endParaRPr b="0" lang="en-GB" sz="2400" spc="-1" strike="noStrike">
              <a:solidFill>
                <a:srgbClr val="000000"/>
              </a:solidFill>
              <a:latin typeface="Arial"/>
            </a:endParaRPr>
          </a:p>
          <a:p>
            <a:pPr>
              <a:lnSpc>
                <a:spcPct val="100000"/>
              </a:lnSpc>
            </a:pPr>
            <a:endParaRPr b="0" lang="en-GB" sz="2400" spc="-1" strike="noStrike">
              <a:solidFill>
                <a:srgbClr val="000000"/>
              </a:solidFill>
              <a:latin typeface="Arial"/>
            </a:endParaRPr>
          </a:p>
        </p:txBody>
      </p:sp>
      <p:sp>
        <p:nvSpPr>
          <p:cNvPr id="502" name="CustomShape 2"/>
          <p:cNvSpPr/>
          <p:nvPr/>
        </p:nvSpPr>
        <p:spPr>
          <a:xfrm>
            <a:off x="335520" y="2859120"/>
            <a:ext cx="10573560" cy="101700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marL="360" algn="ctr">
              <a:lnSpc>
                <a:spcPct val="100000"/>
              </a:lnSpc>
              <a:spcBef>
                <a:spcPts val="360"/>
              </a:spcBef>
            </a:pPr>
            <a:r>
              <a:rPr b="0" lang="de-DE" sz="1800" spc="-1" strike="noStrike">
                <a:solidFill>
                  <a:srgbClr val="000000"/>
                </a:solidFill>
                <a:latin typeface="DejaVu Sans"/>
                <a:ea typeface="DejaVu Sans"/>
              </a:rPr>
              <a:t>„</a:t>
            </a:r>
            <a:r>
              <a:rPr b="0" lang="de-DE" sz="1800" spc="-1" strike="noStrike">
                <a:solidFill>
                  <a:srgbClr val="000000"/>
                </a:solidFill>
                <a:latin typeface="DejaVu Sans"/>
                <a:ea typeface="DejaVu Sans"/>
              </a:rPr>
              <a:t>D</a:t>
            </a:r>
            <a:r>
              <a:rPr b="0" lang="en-US" sz="1800" spc="-1" strike="noStrike">
                <a:solidFill>
                  <a:srgbClr val="000000"/>
                </a:solidFill>
                <a:latin typeface="DejaVu Sans"/>
                <a:ea typeface="DejaVu Sans"/>
              </a:rPr>
              <a:t>evelopment that meets the needs of the present without compromising the ability of future generations to meet their own needs.”</a:t>
            </a:r>
            <a:endParaRPr b="0" lang="en-GB" sz="1800" spc="-1" strike="noStrike">
              <a:solidFill>
                <a:srgbClr val="000000"/>
              </a:solidFill>
              <a:latin typeface="Arial"/>
            </a:endParaRPr>
          </a:p>
        </p:txBody>
      </p:sp>
      <p:sp>
        <p:nvSpPr>
          <p:cNvPr id="503" name="CustomShape 3"/>
          <p:cNvSpPr/>
          <p:nvPr/>
        </p:nvSpPr>
        <p:spPr>
          <a:xfrm>
            <a:off x="263520" y="6411600"/>
            <a:ext cx="1046988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DejaVu Sans"/>
                <a:ea typeface="Roboto"/>
              </a:rPr>
              <a:t>Report of the World Commission on Environment and Development: Our Common Future </a:t>
            </a:r>
            <a:r>
              <a:rPr b="0" lang="de-DE" sz="900" spc="-1" strike="noStrike">
                <a:solidFill>
                  <a:srgbClr val="a6a6a6"/>
                </a:solidFill>
                <a:latin typeface="DejaVu Sans"/>
                <a:ea typeface="Roboto"/>
              </a:rPr>
              <a:t>(1987) – http://www.un-documents.net/our-common-future.pdf </a:t>
            </a:r>
            <a:endParaRPr b="0" lang="en-GB"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4" name="CustomShape 1"/>
          <p:cNvSpPr/>
          <p:nvPr/>
        </p:nvSpPr>
        <p:spPr>
          <a:xfrm>
            <a:off x="335520" y="764640"/>
            <a:ext cx="10742040" cy="4928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Sustainability – Definition</a:t>
            </a:r>
            <a:endParaRPr b="0" lang="en-GB" sz="2400" spc="-1" strike="noStrike">
              <a:solidFill>
                <a:srgbClr val="000000"/>
              </a:solidFill>
              <a:latin typeface="Arial"/>
            </a:endParaRPr>
          </a:p>
          <a:p>
            <a:pPr>
              <a:lnSpc>
                <a:spcPct val="100000"/>
              </a:lnSpc>
            </a:pPr>
            <a:endParaRPr b="0" lang="en-GB" sz="2400" spc="-1" strike="noStrike">
              <a:solidFill>
                <a:srgbClr val="000000"/>
              </a:solidFill>
              <a:latin typeface="Arial"/>
            </a:endParaRPr>
          </a:p>
        </p:txBody>
      </p:sp>
      <p:sp>
        <p:nvSpPr>
          <p:cNvPr id="505" name="CustomShape 2"/>
          <p:cNvSpPr/>
          <p:nvPr/>
        </p:nvSpPr>
        <p:spPr>
          <a:xfrm>
            <a:off x="263520" y="6267600"/>
            <a:ext cx="10469880" cy="3639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Based on: Thomsen C. (2013) Sustainability (World Commission on Environment and Development Definition). In: Idowu S.O., Capaldi N., Zu L., Gupta A.D. (eds) Encyclopedia of Corporate Social Responsibility. Springer, Berlin, Heidelberg. https://doi.org/10.1007/978-3-642-28036-8_531</a:t>
            </a:r>
            <a:endParaRPr b="0" lang="en-GB" sz="900" spc="-1" strike="noStrike">
              <a:solidFill>
                <a:srgbClr val="000000"/>
              </a:solidFill>
              <a:latin typeface="Arial"/>
            </a:endParaRPr>
          </a:p>
        </p:txBody>
      </p:sp>
      <p:sp>
        <p:nvSpPr>
          <p:cNvPr id="506" name="CustomShape 3"/>
          <p:cNvSpPr/>
          <p:nvPr/>
        </p:nvSpPr>
        <p:spPr>
          <a:xfrm>
            <a:off x="2011680" y="3017880"/>
            <a:ext cx="4289760" cy="2918160"/>
          </a:xfrm>
          <a:prstGeom prst="ellipse">
            <a:avLst/>
          </a:prstGeom>
          <a:solidFill>
            <a:srgbClr val="bbe33d">
              <a:alpha val="50000"/>
            </a:srgbClr>
          </a:solidFill>
          <a:ln w="0">
            <a:solidFill>
              <a:srgbClr val="3465a4"/>
            </a:solid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
        <p:nvSpPr>
          <p:cNvPr id="507" name="CustomShape 4"/>
          <p:cNvSpPr/>
          <p:nvPr/>
        </p:nvSpPr>
        <p:spPr>
          <a:xfrm>
            <a:off x="3566160" y="1189080"/>
            <a:ext cx="4289760" cy="2918160"/>
          </a:xfrm>
          <a:prstGeom prst="ellipse">
            <a:avLst/>
          </a:prstGeom>
          <a:solidFill>
            <a:srgbClr val="729fcf">
              <a:alpha val="50000"/>
            </a:srgbClr>
          </a:solidFill>
          <a:ln w="0">
            <a:solidFill>
              <a:srgbClr val="3465a4"/>
            </a:solid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
        <p:nvSpPr>
          <p:cNvPr id="508" name="CustomShape 5"/>
          <p:cNvSpPr/>
          <p:nvPr/>
        </p:nvSpPr>
        <p:spPr>
          <a:xfrm>
            <a:off x="5212080" y="3017880"/>
            <a:ext cx="4289760" cy="2918160"/>
          </a:xfrm>
          <a:prstGeom prst="ellipse">
            <a:avLst/>
          </a:prstGeom>
          <a:solidFill>
            <a:srgbClr val="f10d0c">
              <a:alpha val="50000"/>
            </a:srgbClr>
          </a:solidFill>
          <a:ln w="0">
            <a:solidFill>
              <a:srgbClr val="3465a4"/>
            </a:solid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
        <p:nvSpPr>
          <p:cNvPr id="509" name="CustomShape 6"/>
          <p:cNvSpPr/>
          <p:nvPr/>
        </p:nvSpPr>
        <p:spPr>
          <a:xfrm>
            <a:off x="4023360" y="1729440"/>
            <a:ext cx="1180800" cy="7318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200" spc="-1" strike="noStrike">
                <a:solidFill>
                  <a:srgbClr val="000000"/>
                </a:solidFill>
                <a:latin typeface="DejaVu Sans"/>
                <a:ea typeface="DejaVu Sans"/>
              </a:rPr>
              <a:t>Social</a:t>
            </a:r>
            <a:endParaRPr b="0" lang="en-GB" sz="2200" spc="-1" strike="noStrike">
              <a:solidFill>
                <a:srgbClr val="000000"/>
              </a:solidFill>
              <a:latin typeface="Arial"/>
            </a:endParaRPr>
          </a:p>
        </p:txBody>
      </p:sp>
      <p:sp>
        <p:nvSpPr>
          <p:cNvPr id="510" name="CustomShape 7"/>
          <p:cNvSpPr/>
          <p:nvPr/>
        </p:nvSpPr>
        <p:spPr>
          <a:xfrm>
            <a:off x="7680960" y="4289760"/>
            <a:ext cx="2278080" cy="7318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200" spc="-1" strike="noStrike">
                <a:solidFill>
                  <a:srgbClr val="000000"/>
                </a:solidFill>
                <a:latin typeface="DejaVu Sans"/>
                <a:ea typeface="DejaVu Sans"/>
              </a:rPr>
              <a:t>Economic</a:t>
            </a:r>
            <a:endParaRPr b="0" lang="en-GB" sz="2200" spc="-1" strike="noStrike">
              <a:solidFill>
                <a:srgbClr val="000000"/>
              </a:solidFill>
              <a:latin typeface="Arial"/>
            </a:endParaRPr>
          </a:p>
        </p:txBody>
      </p:sp>
      <p:sp>
        <p:nvSpPr>
          <p:cNvPr id="511" name="CustomShape 8"/>
          <p:cNvSpPr/>
          <p:nvPr/>
        </p:nvSpPr>
        <p:spPr>
          <a:xfrm>
            <a:off x="2834640" y="5121000"/>
            <a:ext cx="2278080" cy="7318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200" spc="-1" strike="noStrike">
                <a:solidFill>
                  <a:srgbClr val="000000"/>
                </a:solidFill>
                <a:latin typeface="DejaVu Sans"/>
                <a:ea typeface="DejaVu Sans"/>
              </a:rPr>
              <a:t>Environment</a:t>
            </a:r>
            <a:endParaRPr b="0" lang="en-GB"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2" name="CustomShape 1"/>
          <p:cNvSpPr/>
          <p:nvPr/>
        </p:nvSpPr>
        <p:spPr>
          <a:xfrm>
            <a:off x="335520" y="764640"/>
            <a:ext cx="10742040" cy="4928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Sustainability – Definition</a:t>
            </a:r>
            <a:endParaRPr b="0" lang="en-GB" sz="2400" spc="-1" strike="noStrike">
              <a:solidFill>
                <a:srgbClr val="000000"/>
              </a:solidFill>
              <a:latin typeface="Arial"/>
            </a:endParaRPr>
          </a:p>
          <a:p>
            <a:pPr>
              <a:lnSpc>
                <a:spcPct val="100000"/>
              </a:lnSpc>
            </a:pPr>
            <a:endParaRPr b="0" lang="en-GB" sz="2400" spc="-1" strike="noStrike">
              <a:solidFill>
                <a:srgbClr val="000000"/>
              </a:solidFill>
              <a:latin typeface="Arial"/>
            </a:endParaRPr>
          </a:p>
        </p:txBody>
      </p:sp>
      <p:sp>
        <p:nvSpPr>
          <p:cNvPr id="513" name="CustomShape 2"/>
          <p:cNvSpPr/>
          <p:nvPr/>
        </p:nvSpPr>
        <p:spPr>
          <a:xfrm>
            <a:off x="263520" y="6267600"/>
            <a:ext cx="10469880" cy="3639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Based on: Thomsen C. (2013) Sustainability (World Commission on Environment and Development Definition). In: Idowu S.O., Capaldi N., Zu L., Gupta A.D. (eds) Encyclopedia of Corporate Social Responsibility. Springer, Berlin, Heidelberg. https://doi.org/10.1007/978-3-642-28036-8_531</a:t>
            </a:r>
            <a:endParaRPr b="0" lang="en-GB" sz="900" spc="-1" strike="noStrike">
              <a:solidFill>
                <a:srgbClr val="000000"/>
              </a:solidFill>
              <a:latin typeface="Arial"/>
            </a:endParaRPr>
          </a:p>
        </p:txBody>
      </p:sp>
      <p:sp>
        <p:nvSpPr>
          <p:cNvPr id="514" name="CustomShape 3"/>
          <p:cNvSpPr/>
          <p:nvPr/>
        </p:nvSpPr>
        <p:spPr>
          <a:xfrm>
            <a:off x="2011680" y="3017880"/>
            <a:ext cx="4289760" cy="2918160"/>
          </a:xfrm>
          <a:prstGeom prst="ellipse">
            <a:avLst/>
          </a:prstGeom>
          <a:solidFill>
            <a:srgbClr val="bbe33d">
              <a:alpha val="50000"/>
            </a:srgbClr>
          </a:solidFill>
          <a:ln w="0">
            <a:solidFill>
              <a:srgbClr val="3465a4"/>
            </a:solid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
        <p:nvSpPr>
          <p:cNvPr id="515" name="CustomShape 4"/>
          <p:cNvSpPr/>
          <p:nvPr/>
        </p:nvSpPr>
        <p:spPr>
          <a:xfrm>
            <a:off x="3566160" y="1189080"/>
            <a:ext cx="4289760" cy="2918160"/>
          </a:xfrm>
          <a:prstGeom prst="ellipse">
            <a:avLst/>
          </a:prstGeom>
          <a:solidFill>
            <a:srgbClr val="729fcf">
              <a:alpha val="50000"/>
            </a:srgbClr>
          </a:solidFill>
          <a:ln w="0">
            <a:solidFill>
              <a:srgbClr val="3465a4"/>
            </a:solid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
        <p:nvSpPr>
          <p:cNvPr id="516" name="CustomShape 5"/>
          <p:cNvSpPr/>
          <p:nvPr/>
        </p:nvSpPr>
        <p:spPr>
          <a:xfrm>
            <a:off x="5212080" y="3017880"/>
            <a:ext cx="4289760" cy="2918160"/>
          </a:xfrm>
          <a:prstGeom prst="ellipse">
            <a:avLst/>
          </a:prstGeom>
          <a:solidFill>
            <a:srgbClr val="f10d0c">
              <a:alpha val="50000"/>
            </a:srgbClr>
          </a:solidFill>
          <a:ln w="0">
            <a:solidFill>
              <a:srgbClr val="3465a4"/>
            </a:solid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
        <p:nvSpPr>
          <p:cNvPr id="517" name="CustomShape 6"/>
          <p:cNvSpPr/>
          <p:nvPr/>
        </p:nvSpPr>
        <p:spPr>
          <a:xfrm>
            <a:off x="4023360" y="1729440"/>
            <a:ext cx="1180800" cy="7318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200" spc="-1" strike="noStrike">
                <a:solidFill>
                  <a:srgbClr val="000000"/>
                </a:solidFill>
                <a:latin typeface="DejaVu Sans"/>
                <a:ea typeface="DejaVu Sans"/>
              </a:rPr>
              <a:t>Social</a:t>
            </a:r>
            <a:endParaRPr b="0" lang="en-GB" sz="2200" spc="-1" strike="noStrike">
              <a:solidFill>
                <a:srgbClr val="000000"/>
              </a:solidFill>
              <a:latin typeface="Arial"/>
            </a:endParaRPr>
          </a:p>
        </p:txBody>
      </p:sp>
      <p:sp>
        <p:nvSpPr>
          <p:cNvPr id="518" name="CustomShape 7"/>
          <p:cNvSpPr/>
          <p:nvPr/>
        </p:nvSpPr>
        <p:spPr>
          <a:xfrm>
            <a:off x="7680960" y="4289760"/>
            <a:ext cx="2278080" cy="7318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200" spc="-1" strike="noStrike">
                <a:solidFill>
                  <a:srgbClr val="000000"/>
                </a:solidFill>
                <a:latin typeface="DejaVu Sans"/>
                <a:ea typeface="DejaVu Sans"/>
              </a:rPr>
              <a:t>Economic</a:t>
            </a:r>
            <a:endParaRPr b="0" lang="en-GB" sz="2200" spc="-1" strike="noStrike">
              <a:solidFill>
                <a:srgbClr val="000000"/>
              </a:solidFill>
              <a:latin typeface="Arial"/>
            </a:endParaRPr>
          </a:p>
        </p:txBody>
      </p:sp>
      <p:sp>
        <p:nvSpPr>
          <p:cNvPr id="519" name="CustomShape 8"/>
          <p:cNvSpPr/>
          <p:nvPr/>
        </p:nvSpPr>
        <p:spPr>
          <a:xfrm>
            <a:off x="2834640" y="5121000"/>
            <a:ext cx="2278080" cy="7318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200" spc="-1" strike="noStrike">
                <a:solidFill>
                  <a:srgbClr val="000000"/>
                </a:solidFill>
                <a:latin typeface="DejaVu Sans"/>
                <a:ea typeface="DejaVu Sans"/>
              </a:rPr>
              <a:t>Environment</a:t>
            </a:r>
            <a:endParaRPr b="0" lang="en-GB" sz="2200" spc="-1" strike="noStrike">
              <a:solidFill>
                <a:srgbClr val="000000"/>
              </a:solidFill>
              <a:latin typeface="Arial"/>
            </a:endParaRPr>
          </a:p>
        </p:txBody>
      </p:sp>
      <p:sp>
        <p:nvSpPr>
          <p:cNvPr id="520" name="CustomShape 9"/>
          <p:cNvSpPr/>
          <p:nvPr/>
        </p:nvSpPr>
        <p:spPr>
          <a:xfrm>
            <a:off x="5212080" y="4298040"/>
            <a:ext cx="2278080" cy="7318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200" spc="-1" strike="noStrike">
                <a:solidFill>
                  <a:srgbClr val="000000"/>
                </a:solidFill>
                <a:latin typeface="DejaVu Sans"/>
                <a:ea typeface="DejaVu Sans"/>
              </a:rPr>
              <a:t>Viable</a:t>
            </a:r>
            <a:endParaRPr b="0" lang="en-GB"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1" name="CustomShape 1"/>
          <p:cNvSpPr/>
          <p:nvPr/>
        </p:nvSpPr>
        <p:spPr>
          <a:xfrm>
            <a:off x="335520" y="764640"/>
            <a:ext cx="10742040" cy="4928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Sustainability – Definition</a:t>
            </a:r>
            <a:endParaRPr b="0" lang="en-GB" sz="2400" spc="-1" strike="noStrike">
              <a:solidFill>
                <a:srgbClr val="000000"/>
              </a:solidFill>
              <a:latin typeface="Arial"/>
            </a:endParaRPr>
          </a:p>
          <a:p>
            <a:pPr>
              <a:lnSpc>
                <a:spcPct val="100000"/>
              </a:lnSpc>
            </a:pPr>
            <a:endParaRPr b="0" lang="en-GB" sz="2400" spc="-1" strike="noStrike">
              <a:solidFill>
                <a:srgbClr val="000000"/>
              </a:solidFill>
              <a:latin typeface="Arial"/>
            </a:endParaRPr>
          </a:p>
        </p:txBody>
      </p:sp>
      <p:sp>
        <p:nvSpPr>
          <p:cNvPr id="522" name="CustomShape 2"/>
          <p:cNvSpPr/>
          <p:nvPr/>
        </p:nvSpPr>
        <p:spPr>
          <a:xfrm>
            <a:off x="263520" y="6267600"/>
            <a:ext cx="10469880" cy="3639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Based on: Thomsen C. (2013) Sustainability (World Commission on Environment and Development Definition). In: Idowu S.O., Capaldi N., Zu L., Gupta A.D. (eds) Encyclopedia of Corporate Social Responsibility. Springer, Berlin, Heidelberg. https://doi.org/10.1007/978-3-642-28036-8_531</a:t>
            </a:r>
            <a:endParaRPr b="0" lang="en-GB" sz="900" spc="-1" strike="noStrike">
              <a:solidFill>
                <a:srgbClr val="000000"/>
              </a:solidFill>
              <a:latin typeface="Arial"/>
            </a:endParaRPr>
          </a:p>
        </p:txBody>
      </p:sp>
      <p:sp>
        <p:nvSpPr>
          <p:cNvPr id="523" name="CustomShape 3"/>
          <p:cNvSpPr/>
          <p:nvPr/>
        </p:nvSpPr>
        <p:spPr>
          <a:xfrm>
            <a:off x="2011680" y="3017880"/>
            <a:ext cx="4289760" cy="2918160"/>
          </a:xfrm>
          <a:prstGeom prst="ellipse">
            <a:avLst/>
          </a:prstGeom>
          <a:solidFill>
            <a:srgbClr val="bbe33d">
              <a:alpha val="50000"/>
            </a:srgbClr>
          </a:solidFill>
          <a:ln w="0">
            <a:solidFill>
              <a:srgbClr val="3465a4"/>
            </a:solid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
        <p:nvSpPr>
          <p:cNvPr id="524" name="CustomShape 4"/>
          <p:cNvSpPr/>
          <p:nvPr/>
        </p:nvSpPr>
        <p:spPr>
          <a:xfrm>
            <a:off x="3566160" y="1189080"/>
            <a:ext cx="4289760" cy="2918160"/>
          </a:xfrm>
          <a:prstGeom prst="ellipse">
            <a:avLst/>
          </a:prstGeom>
          <a:solidFill>
            <a:srgbClr val="729fcf">
              <a:alpha val="50000"/>
            </a:srgbClr>
          </a:solidFill>
          <a:ln w="0">
            <a:solidFill>
              <a:srgbClr val="3465a4"/>
            </a:solid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
        <p:nvSpPr>
          <p:cNvPr id="525" name="CustomShape 5"/>
          <p:cNvSpPr/>
          <p:nvPr/>
        </p:nvSpPr>
        <p:spPr>
          <a:xfrm>
            <a:off x="5212080" y="3017880"/>
            <a:ext cx="4289760" cy="2918160"/>
          </a:xfrm>
          <a:prstGeom prst="ellipse">
            <a:avLst/>
          </a:prstGeom>
          <a:solidFill>
            <a:srgbClr val="f10d0c">
              <a:alpha val="50000"/>
            </a:srgbClr>
          </a:solidFill>
          <a:ln w="0">
            <a:solidFill>
              <a:srgbClr val="3465a4"/>
            </a:solid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
        <p:nvSpPr>
          <p:cNvPr id="526" name="CustomShape 6"/>
          <p:cNvSpPr/>
          <p:nvPr/>
        </p:nvSpPr>
        <p:spPr>
          <a:xfrm>
            <a:off x="4023360" y="1729440"/>
            <a:ext cx="1180800" cy="7318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200" spc="-1" strike="noStrike">
                <a:solidFill>
                  <a:srgbClr val="000000"/>
                </a:solidFill>
                <a:latin typeface="DejaVu Sans"/>
                <a:ea typeface="DejaVu Sans"/>
              </a:rPr>
              <a:t>Social</a:t>
            </a:r>
            <a:endParaRPr b="0" lang="en-GB" sz="2200" spc="-1" strike="noStrike">
              <a:solidFill>
                <a:srgbClr val="000000"/>
              </a:solidFill>
              <a:latin typeface="Arial"/>
            </a:endParaRPr>
          </a:p>
        </p:txBody>
      </p:sp>
      <p:sp>
        <p:nvSpPr>
          <p:cNvPr id="527" name="CustomShape 7"/>
          <p:cNvSpPr/>
          <p:nvPr/>
        </p:nvSpPr>
        <p:spPr>
          <a:xfrm>
            <a:off x="7680960" y="4289760"/>
            <a:ext cx="2278080" cy="7318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200" spc="-1" strike="noStrike">
                <a:solidFill>
                  <a:srgbClr val="000000"/>
                </a:solidFill>
                <a:latin typeface="DejaVu Sans"/>
                <a:ea typeface="DejaVu Sans"/>
              </a:rPr>
              <a:t>Economic</a:t>
            </a:r>
            <a:endParaRPr b="0" lang="en-GB" sz="2200" spc="-1" strike="noStrike">
              <a:solidFill>
                <a:srgbClr val="000000"/>
              </a:solidFill>
              <a:latin typeface="Arial"/>
            </a:endParaRPr>
          </a:p>
        </p:txBody>
      </p:sp>
      <p:sp>
        <p:nvSpPr>
          <p:cNvPr id="528" name="CustomShape 8"/>
          <p:cNvSpPr/>
          <p:nvPr/>
        </p:nvSpPr>
        <p:spPr>
          <a:xfrm>
            <a:off x="2834640" y="5121000"/>
            <a:ext cx="2278080" cy="7318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200" spc="-1" strike="noStrike">
                <a:solidFill>
                  <a:srgbClr val="000000"/>
                </a:solidFill>
                <a:latin typeface="DejaVu Sans"/>
                <a:ea typeface="DejaVu Sans"/>
              </a:rPr>
              <a:t>Environment</a:t>
            </a:r>
            <a:endParaRPr b="0" lang="en-GB" sz="2200" spc="-1" strike="noStrike">
              <a:solidFill>
                <a:srgbClr val="000000"/>
              </a:solidFill>
              <a:latin typeface="Arial"/>
            </a:endParaRPr>
          </a:p>
        </p:txBody>
      </p:sp>
      <p:sp>
        <p:nvSpPr>
          <p:cNvPr id="529" name="CustomShape 9"/>
          <p:cNvSpPr/>
          <p:nvPr/>
        </p:nvSpPr>
        <p:spPr>
          <a:xfrm>
            <a:off x="5212080" y="4298040"/>
            <a:ext cx="2278080" cy="7318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200" spc="-1" strike="noStrike">
                <a:solidFill>
                  <a:srgbClr val="000000"/>
                </a:solidFill>
                <a:latin typeface="DejaVu Sans"/>
                <a:ea typeface="DejaVu Sans"/>
              </a:rPr>
              <a:t>Viable</a:t>
            </a:r>
            <a:endParaRPr b="0" lang="en-GB" sz="2200" spc="-1" strike="noStrike">
              <a:solidFill>
                <a:srgbClr val="000000"/>
              </a:solidFill>
              <a:latin typeface="Arial"/>
            </a:endParaRPr>
          </a:p>
        </p:txBody>
      </p:sp>
      <p:sp>
        <p:nvSpPr>
          <p:cNvPr id="530" name="CustomShape 10"/>
          <p:cNvSpPr/>
          <p:nvPr/>
        </p:nvSpPr>
        <p:spPr>
          <a:xfrm>
            <a:off x="3931920" y="3200760"/>
            <a:ext cx="2278080" cy="7318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200" spc="-1" strike="noStrike">
                <a:solidFill>
                  <a:srgbClr val="000000"/>
                </a:solidFill>
                <a:latin typeface="DejaVu Sans"/>
                <a:ea typeface="DejaVu Sans"/>
              </a:rPr>
              <a:t>Bearable</a:t>
            </a:r>
            <a:endParaRPr b="0" lang="en-GB" sz="2200" spc="-1" strike="noStrike">
              <a:solidFill>
                <a:srgbClr val="000000"/>
              </a:solidFill>
              <a:latin typeface="Arial"/>
            </a:endParaRPr>
          </a:p>
        </p:txBody>
      </p:sp>
      <p:sp>
        <p:nvSpPr>
          <p:cNvPr id="531" name="CustomShape 11"/>
          <p:cNvSpPr/>
          <p:nvPr/>
        </p:nvSpPr>
        <p:spPr>
          <a:xfrm>
            <a:off x="5852160" y="3283920"/>
            <a:ext cx="2278080" cy="7318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200" spc="-1" strike="noStrike">
                <a:solidFill>
                  <a:srgbClr val="000000"/>
                </a:solidFill>
                <a:latin typeface="DejaVu Sans"/>
                <a:ea typeface="DejaVu Sans"/>
              </a:rPr>
              <a:t>Equitable</a:t>
            </a:r>
            <a:endParaRPr b="0" lang="en-GB"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2" name="CustomShape 1"/>
          <p:cNvSpPr/>
          <p:nvPr/>
        </p:nvSpPr>
        <p:spPr>
          <a:xfrm>
            <a:off x="335520" y="764640"/>
            <a:ext cx="10742040" cy="4928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Sustainability – Definition</a:t>
            </a:r>
            <a:endParaRPr b="0" lang="en-GB" sz="2400" spc="-1" strike="noStrike">
              <a:solidFill>
                <a:srgbClr val="000000"/>
              </a:solidFill>
              <a:latin typeface="Arial"/>
            </a:endParaRPr>
          </a:p>
          <a:p>
            <a:pPr>
              <a:lnSpc>
                <a:spcPct val="100000"/>
              </a:lnSpc>
            </a:pPr>
            <a:endParaRPr b="0" lang="en-GB" sz="2400" spc="-1" strike="noStrike">
              <a:solidFill>
                <a:srgbClr val="000000"/>
              </a:solidFill>
              <a:latin typeface="Arial"/>
            </a:endParaRPr>
          </a:p>
        </p:txBody>
      </p:sp>
      <p:sp>
        <p:nvSpPr>
          <p:cNvPr id="533" name="CustomShape 2"/>
          <p:cNvSpPr/>
          <p:nvPr/>
        </p:nvSpPr>
        <p:spPr>
          <a:xfrm>
            <a:off x="263520" y="6267600"/>
            <a:ext cx="10469880" cy="3639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Based on: Thomsen C. (2013) Sustainability (World Commission on Environment and Development Definition). In: Idowu S.O., Capaldi N., Zu L., Gupta A.D. (eds) Encyclopedia of Corporate Social Responsibility. Springer, Berlin, Heidelberg. https://doi.org/10.1007/978-3-642-28036-8_531</a:t>
            </a:r>
            <a:endParaRPr b="0" lang="en-GB" sz="900" spc="-1" strike="noStrike">
              <a:solidFill>
                <a:srgbClr val="000000"/>
              </a:solidFill>
              <a:latin typeface="Arial"/>
            </a:endParaRPr>
          </a:p>
        </p:txBody>
      </p:sp>
      <p:sp>
        <p:nvSpPr>
          <p:cNvPr id="534" name="CustomShape 3"/>
          <p:cNvSpPr/>
          <p:nvPr/>
        </p:nvSpPr>
        <p:spPr>
          <a:xfrm>
            <a:off x="2011680" y="3017880"/>
            <a:ext cx="4289760" cy="2918160"/>
          </a:xfrm>
          <a:prstGeom prst="ellipse">
            <a:avLst/>
          </a:prstGeom>
          <a:solidFill>
            <a:srgbClr val="bbe33d">
              <a:alpha val="50000"/>
            </a:srgbClr>
          </a:solidFill>
          <a:ln w="0">
            <a:solidFill>
              <a:srgbClr val="3465a4"/>
            </a:solid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
        <p:nvSpPr>
          <p:cNvPr id="535" name="CustomShape 4"/>
          <p:cNvSpPr/>
          <p:nvPr/>
        </p:nvSpPr>
        <p:spPr>
          <a:xfrm>
            <a:off x="3566160" y="1189080"/>
            <a:ext cx="4289760" cy="2918160"/>
          </a:xfrm>
          <a:prstGeom prst="ellipse">
            <a:avLst/>
          </a:prstGeom>
          <a:solidFill>
            <a:srgbClr val="729fcf">
              <a:alpha val="50000"/>
            </a:srgbClr>
          </a:solidFill>
          <a:ln w="0">
            <a:solidFill>
              <a:srgbClr val="3465a4"/>
            </a:solid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
        <p:nvSpPr>
          <p:cNvPr id="536" name="CustomShape 5"/>
          <p:cNvSpPr/>
          <p:nvPr/>
        </p:nvSpPr>
        <p:spPr>
          <a:xfrm>
            <a:off x="5212080" y="3017880"/>
            <a:ext cx="4289760" cy="2918160"/>
          </a:xfrm>
          <a:prstGeom prst="ellipse">
            <a:avLst/>
          </a:prstGeom>
          <a:solidFill>
            <a:srgbClr val="f10d0c">
              <a:alpha val="50000"/>
            </a:srgbClr>
          </a:solidFill>
          <a:ln w="0">
            <a:solidFill>
              <a:srgbClr val="3465a4"/>
            </a:solid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
        <p:nvSpPr>
          <p:cNvPr id="537" name="CustomShape 6"/>
          <p:cNvSpPr/>
          <p:nvPr/>
        </p:nvSpPr>
        <p:spPr>
          <a:xfrm>
            <a:off x="4023360" y="1729440"/>
            <a:ext cx="1180800" cy="7318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200" spc="-1" strike="noStrike">
                <a:solidFill>
                  <a:srgbClr val="000000"/>
                </a:solidFill>
                <a:latin typeface="DejaVu Sans"/>
                <a:ea typeface="DejaVu Sans"/>
              </a:rPr>
              <a:t>Social</a:t>
            </a:r>
            <a:endParaRPr b="0" lang="en-GB" sz="2200" spc="-1" strike="noStrike">
              <a:solidFill>
                <a:srgbClr val="000000"/>
              </a:solidFill>
              <a:latin typeface="Arial"/>
            </a:endParaRPr>
          </a:p>
        </p:txBody>
      </p:sp>
      <p:sp>
        <p:nvSpPr>
          <p:cNvPr id="538" name="CustomShape 7"/>
          <p:cNvSpPr/>
          <p:nvPr/>
        </p:nvSpPr>
        <p:spPr>
          <a:xfrm>
            <a:off x="4775040" y="357480"/>
            <a:ext cx="2166480" cy="7318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200" spc="-1" strike="noStrike" u="sng">
                <a:solidFill>
                  <a:srgbClr val="c9211e"/>
                </a:solidFill>
                <a:uFillTx/>
                <a:latin typeface="DejaVu Sans"/>
                <a:ea typeface="DejaVu Sans"/>
              </a:rPr>
              <a:t>Sustainable</a:t>
            </a:r>
            <a:endParaRPr b="0" lang="en-GB" sz="2200" spc="-1" strike="noStrike">
              <a:solidFill>
                <a:srgbClr val="000000"/>
              </a:solidFill>
              <a:latin typeface="Arial"/>
            </a:endParaRPr>
          </a:p>
        </p:txBody>
      </p:sp>
      <p:sp>
        <p:nvSpPr>
          <p:cNvPr id="539" name="CustomShape 8"/>
          <p:cNvSpPr/>
          <p:nvPr/>
        </p:nvSpPr>
        <p:spPr>
          <a:xfrm>
            <a:off x="7680960" y="4289760"/>
            <a:ext cx="2278080" cy="7318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200" spc="-1" strike="noStrike">
                <a:solidFill>
                  <a:srgbClr val="000000"/>
                </a:solidFill>
                <a:latin typeface="DejaVu Sans"/>
                <a:ea typeface="DejaVu Sans"/>
              </a:rPr>
              <a:t>Economic</a:t>
            </a:r>
            <a:endParaRPr b="0" lang="en-GB" sz="2200" spc="-1" strike="noStrike">
              <a:solidFill>
                <a:srgbClr val="000000"/>
              </a:solidFill>
              <a:latin typeface="Arial"/>
            </a:endParaRPr>
          </a:p>
        </p:txBody>
      </p:sp>
      <p:sp>
        <p:nvSpPr>
          <p:cNvPr id="540" name="CustomShape 9"/>
          <p:cNvSpPr/>
          <p:nvPr/>
        </p:nvSpPr>
        <p:spPr>
          <a:xfrm>
            <a:off x="2834640" y="5121000"/>
            <a:ext cx="2278080" cy="7318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200" spc="-1" strike="noStrike">
                <a:solidFill>
                  <a:srgbClr val="000000"/>
                </a:solidFill>
                <a:latin typeface="DejaVu Sans"/>
                <a:ea typeface="DejaVu Sans"/>
              </a:rPr>
              <a:t>Environment</a:t>
            </a:r>
            <a:endParaRPr b="0" lang="en-GB" sz="2200" spc="-1" strike="noStrike">
              <a:solidFill>
                <a:srgbClr val="000000"/>
              </a:solidFill>
              <a:latin typeface="Arial"/>
            </a:endParaRPr>
          </a:p>
        </p:txBody>
      </p:sp>
      <p:sp>
        <p:nvSpPr>
          <p:cNvPr id="541" name="CustomShape 10"/>
          <p:cNvSpPr/>
          <p:nvPr/>
        </p:nvSpPr>
        <p:spPr>
          <a:xfrm>
            <a:off x="5212080" y="4298040"/>
            <a:ext cx="2278080" cy="7318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200" spc="-1" strike="noStrike">
                <a:solidFill>
                  <a:srgbClr val="000000"/>
                </a:solidFill>
                <a:latin typeface="DejaVu Sans"/>
                <a:ea typeface="DejaVu Sans"/>
              </a:rPr>
              <a:t>Viable</a:t>
            </a:r>
            <a:endParaRPr b="0" lang="en-GB" sz="2200" spc="-1" strike="noStrike">
              <a:solidFill>
                <a:srgbClr val="000000"/>
              </a:solidFill>
              <a:latin typeface="Arial"/>
            </a:endParaRPr>
          </a:p>
        </p:txBody>
      </p:sp>
      <p:sp>
        <p:nvSpPr>
          <p:cNvPr id="542" name="CustomShape 11"/>
          <p:cNvSpPr/>
          <p:nvPr/>
        </p:nvSpPr>
        <p:spPr>
          <a:xfrm>
            <a:off x="3931920" y="3200760"/>
            <a:ext cx="2278080" cy="7318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200" spc="-1" strike="noStrike">
                <a:solidFill>
                  <a:srgbClr val="000000"/>
                </a:solidFill>
                <a:latin typeface="DejaVu Sans"/>
                <a:ea typeface="DejaVu Sans"/>
              </a:rPr>
              <a:t>Bearable</a:t>
            </a:r>
            <a:endParaRPr b="0" lang="en-GB" sz="2200" spc="-1" strike="noStrike">
              <a:solidFill>
                <a:srgbClr val="000000"/>
              </a:solidFill>
              <a:latin typeface="Arial"/>
            </a:endParaRPr>
          </a:p>
        </p:txBody>
      </p:sp>
      <p:sp>
        <p:nvSpPr>
          <p:cNvPr id="543" name="CustomShape 12"/>
          <p:cNvSpPr/>
          <p:nvPr/>
        </p:nvSpPr>
        <p:spPr>
          <a:xfrm>
            <a:off x="5852160" y="3283920"/>
            <a:ext cx="2278080" cy="7318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200" spc="-1" strike="noStrike">
                <a:solidFill>
                  <a:srgbClr val="000000"/>
                </a:solidFill>
                <a:latin typeface="DejaVu Sans"/>
                <a:ea typeface="DejaVu Sans"/>
              </a:rPr>
              <a:t>Equitable</a:t>
            </a:r>
            <a:endParaRPr b="0" lang="en-GB" sz="2200" spc="-1" strike="noStrike">
              <a:solidFill>
                <a:srgbClr val="000000"/>
              </a:solidFill>
              <a:latin typeface="Arial"/>
            </a:endParaRPr>
          </a:p>
        </p:txBody>
      </p:sp>
      <p:sp>
        <p:nvSpPr>
          <p:cNvPr id="544" name="Line 13"/>
          <p:cNvSpPr/>
          <p:nvPr/>
        </p:nvSpPr>
        <p:spPr>
          <a:xfrm>
            <a:off x="5760720" y="822960"/>
            <a:ext cx="360" cy="3017880"/>
          </a:xfrm>
          <a:prstGeom prst="line">
            <a:avLst/>
          </a:prstGeom>
          <a:ln w="109800">
            <a:solidFill>
              <a:srgbClr val="3465a4"/>
            </a:solidFill>
            <a:round/>
            <a:tailEnd len="med" type="triangle" w="med"/>
          </a:ln>
        </p:spPr>
        <p:style>
          <a:lnRef idx="0"/>
          <a:fillRef idx="0"/>
          <a:effectRef idx="0"/>
          <a:fontRef idx="minor"/>
        </p:style>
        <p:txBody>
          <a:bodyPr lIns="90000" rIns="90000" tIns="45000" bIns="45000" anchor="t" anchorCtr="1">
            <a:noAutofit/>
          </a:bodyPr>
          <a:p>
            <a:endParaRPr b="0" lang="en-GB"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5" name="CustomShape 1"/>
          <p:cNvSpPr/>
          <p:nvPr/>
        </p:nvSpPr>
        <p:spPr>
          <a:xfrm>
            <a:off x="335520" y="764640"/>
            <a:ext cx="10742040" cy="4928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Sustainability – Implications </a:t>
            </a:r>
            <a:endParaRPr b="0" lang="en-GB" sz="2400" spc="-1" strike="noStrike">
              <a:solidFill>
                <a:srgbClr val="000000"/>
              </a:solidFill>
              <a:latin typeface="Arial"/>
            </a:endParaRPr>
          </a:p>
        </p:txBody>
      </p:sp>
      <p:sp>
        <p:nvSpPr>
          <p:cNvPr id="546" name="CustomShape 2"/>
          <p:cNvSpPr/>
          <p:nvPr/>
        </p:nvSpPr>
        <p:spPr>
          <a:xfrm>
            <a:off x="335520" y="1268640"/>
            <a:ext cx="10742040" cy="502956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360" algn="ctr">
              <a:lnSpc>
                <a:spcPct val="100000"/>
              </a:lnSpc>
              <a:spcBef>
                <a:spcPts val="360"/>
              </a:spcBef>
            </a:pPr>
            <a:r>
              <a:rPr b="1" lang="en-US" sz="1800" spc="-1" strike="noStrike">
                <a:solidFill>
                  <a:srgbClr val="000000"/>
                </a:solidFill>
                <a:latin typeface="DejaVu Sans"/>
                <a:ea typeface="DejaVu Sans"/>
              </a:rPr>
              <a:t>Sustainability</a:t>
            </a:r>
            <a:r>
              <a:rPr b="0" lang="de-DE" sz="1800" spc="-1" strike="noStrike">
                <a:solidFill>
                  <a:srgbClr val="000000"/>
                </a:solidFill>
                <a:latin typeface="DejaVu Sans"/>
                <a:ea typeface="DejaVu Sans"/>
              </a:rPr>
              <a:t> → </a:t>
            </a:r>
            <a:r>
              <a:rPr b="1" lang="en-GB" sz="1800" spc="-1" strike="noStrike">
                <a:solidFill>
                  <a:srgbClr val="000000"/>
                </a:solidFill>
                <a:latin typeface="DejaVu Sans"/>
                <a:ea typeface="DejaVu Sans"/>
              </a:rPr>
              <a:t>Consume less</a:t>
            </a:r>
            <a:endParaRPr b="0" lang="en-GB" sz="1800" spc="-1" strike="noStrike">
              <a:solidFill>
                <a:srgbClr val="000000"/>
              </a:solidFill>
              <a:latin typeface="Arial"/>
            </a:endParaRPr>
          </a:p>
        </p:txBody>
      </p:sp>
      <p:sp>
        <p:nvSpPr>
          <p:cNvPr id="547" name="CustomShape 3"/>
          <p:cNvSpPr/>
          <p:nvPr/>
        </p:nvSpPr>
        <p:spPr>
          <a:xfrm>
            <a:off x="335520" y="2859120"/>
            <a:ext cx="10573560" cy="187272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
        <p:nvSpPr>
          <p:cNvPr id="548" name="CustomShape 4"/>
          <p:cNvSpPr/>
          <p:nvPr/>
        </p:nvSpPr>
        <p:spPr>
          <a:xfrm>
            <a:off x="263520" y="6411600"/>
            <a:ext cx="1046988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DejaVu Sans"/>
                <a:ea typeface="Roboto"/>
              </a:rPr>
              <a:t>Report of the World Commission on Environment and Development: Our Common Future </a:t>
            </a:r>
            <a:r>
              <a:rPr b="0" lang="de-DE" sz="900" spc="-1" strike="noStrike">
                <a:solidFill>
                  <a:srgbClr val="a6a6a6"/>
                </a:solidFill>
                <a:latin typeface="DejaVu Sans"/>
                <a:ea typeface="Roboto"/>
              </a:rPr>
              <a:t>(1987) – http://www.un-documents.net/our-common-future.pdf </a:t>
            </a:r>
            <a:endParaRPr b="0" lang="en-GB"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8" name="CustomShape 1"/>
          <p:cNvSpPr/>
          <p:nvPr/>
        </p:nvSpPr>
        <p:spPr>
          <a:xfrm>
            <a:off x="335520" y="764640"/>
            <a:ext cx="10741320" cy="4921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fr-FR" sz="2400" spc="-1" strike="noStrike">
                <a:solidFill>
                  <a:srgbClr val="000000"/>
                </a:solidFill>
                <a:latin typeface="DejaVu Sans"/>
                <a:ea typeface="DejaVu Sans"/>
              </a:rPr>
              <a:t>License</a:t>
            </a:r>
            <a:endParaRPr b="0" lang="en-GB" sz="2400" spc="-1" strike="noStrike">
              <a:solidFill>
                <a:srgbClr val="000000"/>
              </a:solidFill>
              <a:latin typeface="Arial"/>
            </a:endParaRPr>
          </a:p>
        </p:txBody>
      </p:sp>
      <p:sp>
        <p:nvSpPr>
          <p:cNvPr id="469" name="CustomShape 2"/>
          <p:cNvSpPr/>
          <p:nvPr/>
        </p:nvSpPr>
        <p:spPr>
          <a:xfrm>
            <a:off x="335520" y="1268640"/>
            <a:ext cx="10741320" cy="5028840"/>
          </a:xfrm>
          <a:prstGeom prst="rect">
            <a:avLst/>
          </a:prstGeom>
          <a:noFill/>
          <a:ln w="0">
            <a:noFill/>
          </a:ln>
        </p:spPr>
        <p:style>
          <a:lnRef idx="0"/>
          <a:fillRef idx="0"/>
          <a:effectRef idx="0"/>
          <a:fontRef idx="minor"/>
        </p:style>
        <p:txBody>
          <a:bodyPr lIns="90000" rIns="90000" tIns="45000" bIns="45000" anchor="t">
            <a:noAutofit/>
          </a:bodyPr>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p:txBody>
      </p:sp>
      <p:sp>
        <p:nvSpPr>
          <p:cNvPr id="470" name="CustomShape 3"/>
          <p:cNvSpPr/>
          <p:nvPr/>
        </p:nvSpPr>
        <p:spPr>
          <a:xfrm>
            <a:off x="336600" y="3429000"/>
            <a:ext cx="10859040" cy="2050920"/>
          </a:xfrm>
          <a:prstGeom prst="rect">
            <a:avLst/>
          </a:prstGeom>
          <a:noFill/>
          <a:ln w="0">
            <a:noFill/>
          </a:ln>
        </p:spPr>
        <p:style>
          <a:lnRef idx="0"/>
          <a:fillRef idx="0"/>
          <a:effectRef idx="0"/>
          <a:fontRef idx="minor"/>
        </p:style>
        <p:txBody>
          <a:bodyPr lIns="90000" rIns="90000" tIns="45000" bIns="45000" anchor="t">
            <a:noAutofit/>
          </a:bodyPr>
          <a:p>
            <a:pPr marL="216000" indent="-212760">
              <a:lnSpc>
                <a:spcPct val="100000"/>
              </a:lnSpc>
              <a:spcBef>
                <a:spcPts val="1191"/>
              </a:spcBef>
              <a:spcAft>
                <a:spcPts val="992"/>
              </a:spcAft>
              <a:buClr>
                <a:srgbClr val="008c4f"/>
              </a:buClr>
              <a:buSzPct val="115000"/>
              <a:buFont typeface="Wingdings 2" charset="2"/>
              <a:buChar char=""/>
            </a:pPr>
            <a:r>
              <a:rPr b="0" lang="en-US" sz="2000" spc="-1" strike="noStrike">
                <a:solidFill>
                  <a:srgbClr val="000000"/>
                </a:solidFill>
                <a:latin typeface="DejaVu Sans"/>
                <a:ea typeface="DejaVu Sans"/>
              </a:rPr>
              <a:t>This work is licensed under a </a:t>
            </a:r>
            <a:r>
              <a:rPr b="1" lang="en-US" sz="2000" spc="-1" strike="noStrike">
                <a:solidFill>
                  <a:srgbClr val="000000"/>
                </a:solidFill>
                <a:latin typeface="DejaVu Sans"/>
                <a:ea typeface="DejaVu Sans"/>
              </a:rPr>
              <a:t>Creative Commons Attribution-ShareAlike 4.0 International License</a:t>
            </a:r>
            <a:r>
              <a:rPr b="0" lang="en-US" sz="2000" spc="-1" strike="noStrike">
                <a:solidFill>
                  <a:srgbClr val="000000"/>
                </a:solidFill>
                <a:latin typeface="DejaVu Sans"/>
                <a:ea typeface="DejaVu Sans"/>
              </a:rPr>
              <a:t>. To view a copy of this license, please refer to </a:t>
            </a:r>
            <a:r>
              <a:rPr b="0" lang="en-US" sz="2000" spc="-1" strike="noStrike" u="sng">
                <a:solidFill>
                  <a:srgbClr val="0000ff"/>
                </a:solidFill>
                <a:uFillTx/>
                <a:latin typeface="DejaVu Sans"/>
                <a:ea typeface="DejaVu Sans"/>
                <a:hlinkClick r:id="rId1"/>
              </a:rPr>
              <a:t>https://creativecommons.org/licenses/by-sa/4.0/</a:t>
            </a:r>
            <a:r>
              <a:rPr b="0" lang="en-US" sz="2000" spc="-1" strike="noStrike">
                <a:solidFill>
                  <a:srgbClr val="0369a3"/>
                </a:solidFill>
                <a:latin typeface="DejaVu Sans"/>
                <a:ea typeface="DejaVu Sans"/>
              </a:rPr>
              <a:t> .</a:t>
            </a:r>
            <a:endParaRPr b="0" lang="en-GB" sz="2000" spc="-1" strike="noStrike">
              <a:solidFill>
                <a:srgbClr val="000000"/>
              </a:solidFill>
              <a:latin typeface="Arial"/>
            </a:endParaRPr>
          </a:p>
          <a:p>
            <a:pPr marL="216000" indent="-212760">
              <a:lnSpc>
                <a:spcPct val="100000"/>
              </a:lnSpc>
              <a:spcBef>
                <a:spcPts val="1191"/>
              </a:spcBef>
              <a:spcAft>
                <a:spcPts val="992"/>
              </a:spcAft>
              <a:buClr>
                <a:srgbClr val="008c4f"/>
              </a:buClr>
              <a:buSzPct val="115000"/>
              <a:buFont typeface="Wingdings 2" charset="2"/>
              <a:buChar char=""/>
            </a:pPr>
            <a:r>
              <a:rPr b="0" lang="en-US" sz="2000" spc="-1" strike="noStrike">
                <a:solidFill>
                  <a:srgbClr val="000000"/>
                </a:solidFill>
                <a:latin typeface="DejaVu Sans"/>
                <a:ea typeface="DejaVu Sans"/>
              </a:rPr>
              <a:t>Updated versions of these slides will be available in our </a:t>
            </a:r>
            <a:r>
              <a:rPr b="0" lang="en-US" sz="2000" spc="-1" strike="noStrike" u="sng">
                <a:solidFill>
                  <a:srgbClr val="0000ff"/>
                </a:solidFill>
                <a:uFillTx/>
                <a:latin typeface="DejaVu Sans"/>
                <a:ea typeface="DejaVu Sans"/>
                <a:hlinkClick r:id="rId2"/>
              </a:rPr>
              <a:t>Github repository</a:t>
            </a:r>
            <a:r>
              <a:rPr b="0" lang="en-US" sz="2000" spc="-1" strike="noStrike">
                <a:solidFill>
                  <a:srgbClr val="000000"/>
                </a:solidFill>
                <a:latin typeface="DejaVu Sans"/>
                <a:ea typeface="DejaVu Sans"/>
              </a:rPr>
              <a:t>.</a:t>
            </a:r>
            <a:endParaRPr b="0" lang="en-GB" sz="20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9" name="CustomShape 1"/>
          <p:cNvSpPr/>
          <p:nvPr/>
        </p:nvSpPr>
        <p:spPr>
          <a:xfrm>
            <a:off x="335520" y="764640"/>
            <a:ext cx="10742040" cy="4928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Circular Economy – Characteristics </a:t>
            </a:r>
            <a:endParaRPr b="0" lang="en-GB" sz="2400" spc="-1" strike="noStrike">
              <a:solidFill>
                <a:srgbClr val="000000"/>
              </a:solidFill>
              <a:latin typeface="Arial"/>
            </a:endParaRPr>
          </a:p>
        </p:txBody>
      </p:sp>
      <p:sp>
        <p:nvSpPr>
          <p:cNvPr id="550" name="CustomShape 2"/>
          <p:cNvSpPr/>
          <p:nvPr/>
        </p:nvSpPr>
        <p:spPr>
          <a:xfrm>
            <a:off x="263520" y="6411600"/>
            <a:ext cx="646956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de-DE" sz="900" spc="-1" strike="noStrike">
                <a:solidFill>
                  <a:srgbClr val="a6a6a6"/>
                </a:solidFill>
                <a:latin typeface="Roboto"/>
                <a:ea typeface="Roboto"/>
              </a:rPr>
              <a:t>Image adapted from: Walter R. Stahel (2019) – </a:t>
            </a:r>
            <a:r>
              <a:rPr b="0" lang="en-US" sz="900" spc="-1" strike="noStrike">
                <a:solidFill>
                  <a:srgbClr val="a6a6a6"/>
                </a:solidFill>
                <a:latin typeface="Roboto"/>
                <a:ea typeface="Roboto"/>
              </a:rPr>
              <a:t>The Circular Economy: A User’s Guide</a:t>
            </a:r>
            <a:r>
              <a:rPr b="0" lang="de-DE" sz="900" spc="-1" strike="noStrike">
                <a:solidFill>
                  <a:srgbClr val="a6a6a6"/>
                </a:solidFill>
                <a:latin typeface="Roboto"/>
                <a:ea typeface="Roboto"/>
              </a:rPr>
              <a:t>.</a:t>
            </a:r>
            <a:endParaRPr b="0" lang="en-GB" sz="900" spc="-1" strike="noStrike">
              <a:solidFill>
                <a:srgbClr val="000000"/>
              </a:solidFill>
              <a:latin typeface="Arial"/>
            </a:endParaRPr>
          </a:p>
        </p:txBody>
      </p:sp>
      <p:pic>
        <p:nvPicPr>
          <p:cNvPr id="551" name="" descr=""/>
          <p:cNvPicPr/>
          <p:nvPr/>
        </p:nvPicPr>
        <p:blipFill>
          <a:blip r:embed="rId1"/>
          <a:stretch/>
        </p:blipFill>
        <p:spPr>
          <a:xfrm>
            <a:off x="2260800" y="1154160"/>
            <a:ext cx="7112160" cy="5362920"/>
          </a:xfrm>
          <a:prstGeom prst="rect">
            <a:avLst/>
          </a:prstGeom>
          <a:ln w="0">
            <a:noFill/>
          </a:ln>
        </p:spPr>
      </p:pic>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2" name="CustomShape 1"/>
          <p:cNvSpPr/>
          <p:nvPr/>
        </p:nvSpPr>
        <p:spPr>
          <a:xfrm>
            <a:off x="335520" y="764640"/>
            <a:ext cx="10742040" cy="4928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The Era of R</a:t>
            </a:r>
            <a:endParaRPr b="0" lang="en-GB" sz="2400" spc="-1" strike="noStrike">
              <a:solidFill>
                <a:srgbClr val="000000"/>
              </a:solidFill>
              <a:latin typeface="Arial"/>
            </a:endParaRPr>
          </a:p>
        </p:txBody>
      </p:sp>
      <p:sp>
        <p:nvSpPr>
          <p:cNvPr id="553" name="CustomShape 2"/>
          <p:cNvSpPr/>
          <p:nvPr/>
        </p:nvSpPr>
        <p:spPr>
          <a:xfrm>
            <a:off x="263520" y="6411600"/>
            <a:ext cx="646956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de-DE" sz="900" spc="-1" strike="noStrike">
                <a:solidFill>
                  <a:srgbClr val="a6a6a6"/>
                </a:solidFill>
                <a:latin typeface="Roboto"/>
                <a:ea typeface="Roboto"/>
              </a:rPr>
              <a:t>Image adapted from Walter R. Stahel (2019) – </a:t>
            </a:r>
            <a:r>
              <a:rPr b="0" lang="en-US" sz="900" spc="-1" strike="noStrike">
                <a:solidFill>
                  <a:srgbClr val="a6a6a6"/>
                </a:solidFill>
                <a:latin typeface="Roboto"/>
                <a:ea typeface="Roboto"/>
              </a:rPr>
              <a:t>The Circular Economy: A User’s Guide</a:t>
            </a:r>
            <a:r>
              <a:rPr b="0" lang="de-DE" sz="900" spc="-1" strike="noStrike">
                <a:solidFill>
                  <a:srgbClr val="a6a6a6"/>
                </a:solidFill>
                <a:latin typeface="Roboto"/>
                <a:ea typeface="Roboto"/>
              </a:rPr>
              <a:t>.</a:t>
            </a:r>
            <a:endParaRPr b="0" lang="en-GB" sz="900" spc="-1" strike="noStrike">
              <a:solidFill>
                <a:srgbClr val="000000"/>
              </a:solidFill>
              <a:latin typeface="Arial"/>
            </a:endParaRPr>
          </a:p>
        </p:txBody>
      </p:sp>
      <p:sp>
        <p:nvSpPr>
          <p:cNvPr id="554" name="CustomShape 3"/>
          <p:cNvSpPr/>
          <p:nvPr/>
        </p:nvSpPr>
        <p:spPr>
          <a:xfrm>
            <a:off x="335520" y="1268280"/>
            <a:ext cx="4221720" cy="502956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360">
              <a:lnSpc>
                <a:spcPct val="100000"/>
              </a:lnSpc>
              <a:spcBef>
                <a:spcPts val="360"/>
              </a:spcBef>
            </a:pPr>
            <a:r>
              <a:rPr b="0" lang="en-US" sz="1800" spc="-1" strike="noStrike">
                <a:solidFill>
                  <a:srgbClr val="000000"/>
                </a:solidFill>
                <a:latin typeface="DejaVu Sans"/>
                <a:ea typeface="DejaVu Sans"/>
              </a:rPr>
              <a:t>Techno-commercial strategies to keep goods and components at highest value level through:</a:t>
            </a:r>
            <a:endParaRPr b="0" lang="en-GB" sz="1800" spc="-1" strike="noStrike">
              <a:solidFill>
                <a:srgbClr val="000000"/>
              </a:solidFill>
              <a:latin typeface="Arial"/>
            </a:endParaRPr>
          </a:p>
          <a:p>
            <a:pPr marL="195120" indent="-191160">
              <a:lnSpc>
                <a:spcPct val="100000"/>
              </a:lnSpc>
              <a:spcBef>
                <a:spcPts val="360"/>
              </a:spcBef>
              <a:buClr>
                <a:srgbClr val="008c4f"/>
              </a:buClr>
              <a:buSzPct val="115000"/>
              <a:buFont typeface="Wingdings" charset="2"/>
              <a:buChar char=""/>
            </a:pPr>
            <a:r>
              <a:rPr b="1" lang="en-US" sz="1800" spc="-1" strike="noStrike">
                <a:solidFill>
                  <a:srgbClr val="000000"/>
                </a:solidFill>
                <a:latin typeface="DejaVu Sans"/>
                <a:ea typeface="DejaVu Sans"/>
              </a:rPr>
              <a:t>R</a:t>
            </a:r>
            <a:r>
              <a:rPr b="0" lang="en-US" sz="1800" spc="-1" strike="noStrike">
                <a:solidFill>
                  <a:srgbClr val="000000"/>
                </a:solidFill>
                <a:latin typeface="DejaVu Sans"/>
                <a:ea typeface="DejaVu Sans"/>
              </a:rPr>
              <a:t>euse</a:t>
            </a:r>
            <a:endParaRPr b="0" lang="en-GB" sz="1800" spc="-1" strike="noStrike">
              <a:solidFill>
                <a:srgbClr val="000000"/>
              </a:solidFill>
              <a:latin typeface="Arial"/>
            </a:endParaRPr>
          </a:p>
          <a:p>
            <a:pPr marL="195120" indent="-191160">
              <a:lnSpc>
                <a:spcPct val="100000"/>
              </a:lnSpc>
              <a:spcBef>
                <a:spcPts val="360"/>
              </a:spcBef>
              <a:buClr>
                <a:srgbClr val="008c4f"/>
              </a:buClr>
              <a:buSzPct val="115000"/>
              <a:buFont typeface="Wingdings" charset="2"/>
              <a:buChar char=""/>
            </a:pPr>
            <a:r>
              <a:rPr b="1" lang="en-US" sz="1800" spc="-1" strike="noStrike">
                <a:solidFill>
                  <a:srgbClr val="000000"/>
                </a:solidFill>
                <a:latin typeface="DejaVu Sans"/>
                <a:ea typeface="DejaVu Sans"/>
              </a:rPr>
              <a:t>R</a:t>
            </a:r>
            <a:r>
              <a:rPr b="0" lang="en-US" sz="1800" spc="-1" strike="noStrike">
                <a:solidFill>
                  <a:srgbClr val="000000"/>
                </a:solidFill>
                <a:latin typeface="DejaVu Sans"/>
                <a:ea typeface="DejaVu Sans"/>
              </a:rPr>
              <a:t>epair</a:t>
            </a:r>
            <a:endParaRPr b="0" lang="en-GB" sz="1800" spc="-1" strike="noStrike">
              <a:solidFill>
                <a:srgbClr val="000000"/>
              </a:solidFill>
              <a:latin typeface="Arial"/>
            </a:endParaRPr>
          </a:p>
          <a:p>
            <a:pPr marL="195120" indent="-191160">
              <a:lnSpc>
                <a:spcPct val="100000"/>
              </a:lnSpc>
              <a:spcBef>
                <a:spcPts val="360"/>
              </a:spcBef>
              <a:buClr>
                <a:srgbClr val="008c4f"/>
              </a:buClr>
              <a:buSzPct val="115000"/>
              <a:buFont typeface="Wingdings" charset="2"/>
              <a:buChar char=""/>
            </a:pPr>
            <a:r>
              <a:rPr b="1" lang="en-US" sz="1800" spc="-1" strike="noStrike">
                <a:solidFill>
                  <a:srgbClr val="000000"/>
                </a:solidFill>
                <a:latin typeface="DejaVu Sans"/>
                <a:ea typeface="DejaVu Sans"/>
              </a:rPr>
              <a:t>R</a:t>
            </a:r>
            <a:r>
              <a:rPr b="0" lang="en-US" sz="1800" spc="-1" strike="noStrike">
                <a:solidFill>
                  <a:srgbClr val="000000"/>
                </a:solidFill>
                <a:latin typeface="DejaVu Sans"/>
                <a:ea typeface="DejaVu Sans"/>
              </a:rPr>
              <a:t>emarket</a:t>
            </a:r>
            <a:endParaRPr b="0" lang="en-GB" sz="1800" spc="-1" strike="noStrike">
              <a:solidFill>
                <a:srgbClr val="000000"/>
              </a:solidFill>
              <a:latin typeface="Arial"/>
            </a:endParaRPr>
          </a:p>
          <a:p>
            <a:pPr marL="195120" indent="-191160">
              <a:lnSpc>
                <a:spcPct val="100000"/>
              </a:lnSpc>
              <a:spcBef>
                <a:spcPts val="360"/>
              </a:spcBef>
              <a:buClr>
                <a:srgbClr val="008c4f"/>
              </a:buClr>
              <a:buSzPct val="115000"/>
              <a:buFont typeface="Wingdings" charset="2"/>
              <a:buChar char=""/>
            </a:pPr>
            <a:r>
              <a:rPr b="1" lang="en-US" sz="1800" spc="-1" strike="noStrike">
                <a:solidFill>
                  <a:srgbClr val="000000"/>
                </a:solidFill>
                <a:latin typeface="DejaVu Sans"/>
                <a:ea typeface="DejaVu Sans"/>
              </a:rPr>
              <a:t>R</a:t>
            </a:r>
            <a:r>
              <a:rPr b="0" lang="en-US" sz="1800" spc="-1" strike="noStrike">
                <a:solidFill>
                  <a:srgbClr val="000000"/>
                </a:solidFill>
                <a:latin typeface="DejaVu Sans"/>
                <a:ea typeface="DejaVu Sans"/>
              </a:rPr>
              <a:t>emanufacture</a:t>
            </a:r>
            <a:endParaRPr b="0" lang="en-GB" sz="1800" spc="-1" strike="noStrike">
              <a:solidFill>
                <a:srgbClr val="000000"/>
              </a:solidFill>
              <a:latin typeface="Arial"/>
            </a:endParaRPr>
          </a:p>
          <a:p>
            <a:pPr marL="195120" indent="-191160">
              <a:lnSpc>
                <a:spcPct val="100000"/>
              </a:lnSpc>
              <a:spcBef>
                <a:spcPts val="360"/>
              </a:spcBef>
              <a:buClr>
                <a:srgbClr val="008c4f"/>
              </a:buClr>
              <a:buSzPct val="115000"/>
              <a:buFont typeface="Wingdings" charset="2"/>
              <a:buChar char=""/>
            </a:pPr>
            <a:r>
              <a:rPr b="1" lang="en-US" sz="1800" spc="-1" strike="noStrike">
                <a:solidFill>
                  <a:srgbClr val="000000"/>
                </a:solidFill>
                <a:latin typeface="DejaVu Sans"/>
                <a:ea typeface="DejaVu Sans"/>
              </a:rPr>
              <a:t>R</a:t>
            </a:r>
            <a:r>
              <a:rPr b="0" lang="en-US" sz="1800" spc="-1" strike="noStrike">
                <a:solidFill>
                  <a:srgbClr val="000000"/>
                </a:solidFill>
                <a:latin typeface="DejaVu Sans"/>
                <a:ea typeface="DejaVu Sans"/>
              </a:rPr>
              <a:t>e-refine</a:t>
            </a:r>
            <a:endParaRPr b="0" lang="en-GB" sz="1800" spc="-1" strike="noStrike">
              <a:solidFill>
                <a:srgbClr val="000000"/>
              </a:solidFill>
              <a:latin typeface="Arial"/>
            </a:endParaRPr>
          </a:p>
          <a:p>
            <a:pPr marL="195120" indent="-191160">
              <a:lnSpc>
                <a:spcPct val="100000"/>
              </a:lnSpc>
              <a:spcBef>
                <a:spcPts val="360"/>
              </a:spcBef>
              <a:buClr>
                <a:srgbClr val="008c4f"/>
              </a:buClr>
              <a:buSzPct val="115000"/>
              <a:buFont typeface="Wingdings" charset="2"/>
              <a:buChar char=""/>
            </a:pPr>
            <a:r>
              <a:rPr b="1" lang="en-US" sz="1800" spc="-1" strike="noStrike">
                <a:solidFill>
                  <a:srgbClr val="000000"/>
                </a:solidFill>
                <a:latin typeface="DejaVu Sans"/>
                <a:ea typeface="DejaVu Sans"/>
              </a:rPr>
              <a:t>R</a:t>
            </a:r>
            <a:r>
              <a:rPr b="0" lang="en-US" sz="1800" spc="-1" strike="noStrike">
                <a:solidFill>
                  <a:srgbClr val="000000"/>
                </a:solidFill>
                <a:latin typeface="DejaVu Sans"/>
                <a:ea typeface="DejaVu Sans"/>
              </a:rPr>
              <a:t>eprogramme goods</a:t>
            </a:r>
            <a:endParaRPr b="0" lang="en-GB" sz="1800" spc="-1" strike="noStrike">
              <a:solidFill>
                <a:srgbClr val="000000"/>
              </a:solidFill>
              <a:latin typeface="Arial"/>
            </a:endParaRPr>
          </a:p>
        </p:txBody>
      </p:sp>
      <p:pic>
        <p:nvPicPr>
          <p:cNvPr id="555" name="" descr=""/>
          <p:cNvPicPr/>
          <p:nvPr/>
        </p:nvPicPr>
        <p:blipFill>
          <a:blip r:embed="rId1"/>
          <a:stretch/>
        </p:blipFill>
        <p:spPr>
          <a:xfrm>
            <a:off x="4983120" y="360000"/>
            <a:ext cx="7130520" cy="6124680"/>
          </a:xfrm>
          <a:prstGeom prst="rect">
            <a:avLst/>
          </a:prstGeom>
          <a:ln w="0">
            <a:noFill/>
          </a:ln>
        </p:spPr>
      </p:pic>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6" name="CustomShape 1"/>
          <p:cNvSpPr/>
          <p:nvPr/>
        </p:nvSpPr>
        <p:spPr>
          <a:xfrm>
            <a:off x="335520" y="764640"/>
            <a:ext cx="10742040" cy="4928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The Era of D</a:t>
            </a:r>
            <a:endParaRPr b="0" lang="en-GB" sz="2400" spc="-1" strike="noStrike">
              <a:solidFill>
                <a:srgbClr val="000000"/>
              </a:solidFill>
              <a:latin typeface="Arial"/>
            </a:endParaRPr>
          </a:p>
        </p:txBody>
      </p:sp>
      <p:sp>
        <p:nvSpPr>
          <p:cNvPr id="557" name="CustomShape 2"/>
          <p:cNvSpPr/>
          <p:nvPr/>
        </p:nvSpPr>
        <p:spPr>
          <a:xfrm>
            <a:off x="335520" y="1268280"/>
            <a:ext cx="4221720" cy="502956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360">
              <a:lnSpc>
                <a:spcPct val="100000"/>
              </a:lnSpc>
              <a:spcBef>
                <a:spcPts val="360"/>
              </a:spcBef>
            </a:pPr>
            <a:r>
              <a:rPr b="0" lang="en-US" sz="1800" spc="-1" strike="noStrike">
                <a:solidFill>
                  <a:srgbClr val="000000"/>
                </a:solidFill>
                <a:latin typeface="DejaVu Sans"/>
                <a:ea typeface="DejaVu Sans"/>
              </a:rPr>
              <a:t>Technologies and actions to recover atoms and molecules at highest quality (purity and value) level as pure as virgin:</a:t>
            </a:r>
            <a:endParaRPr b="0" lang="en-GB" sz="1800" spc="-1" strike="noStrike">
              <a:solidFill>
                <a:srgbClr val="000000"/>
              </a:solidFill>
              <a:latin typeface="Arial"/>
            </a:endParaRPr>
          </a:p>
          <a:p>
            <a:pPr marL="195120" indent="-191160">
              <a:lnSpc>
                <a:spcPct val="100000"/>
              </a:lnSpc>
              <a:spcBef>
                <a:spcPts val="360"/>
              </a:spcBef>
              <a:buClr>
                <a:srgbClr val="008c4f"/>
              </a:buClr>
              <a:buSzPct val="115000"/>
              <a:buFont typeface="Wingdings" charset="2"/>
              <a:buChar char=""/>
            </a:pPr>
            <a:r>
              <a:rPr b="1" lang="en-US" sz="1800" spc="-1" strike="noStrike">
                <a:solidFill>
                  <a:srgbClr val="000000"/>
                </a:solidFill>
                <a:latin typeface="DejaVu Sans"/>
                <a:ea typeface="DejaVu Sans"/>
              </a:rPr>
              <a:t>D</a:t>
            </a:r>
            <a:r>
              <a:rPr b="0" lang="en-US" sz="1800" spc="-1" strike="noStrike">
                <a:solidFill>
                  <a:srgbClr val="000000"/>
                </a:solidFill>
                <a:latin typeface="DejaVu Sans"/>
                <a:ea typeface="DejaVu Sans"/>
              </a:rPr>
              <a:t>e-polymerise</a:t>
            </a:r>
            <a:endParaRPr b="0" lang="en-GB" sz="1800" spc="-1" strike="noStrike">
              <a:solidFill>
                <a:srgbClr val="000000"/>
              </a:solidFill>
              <a:latin typeface="Arial"/>
            </a:endParaRPr>
          </a:p>
          <a:p>
            <a:pPr marL="195120" indent="-191160">
              <a:lnSpc>
                <a:spcPct val="100000"/>
              </a:lnSpc>
              <a:spcBef>
                <a:spcPts val="360"/>
              </a:spcBef>
              <a:buClr>
                <a:srgbClr val="008c4f"/>
              </a:buClr>
              <a:buSzPct val="115000"/>
              <a:buFont typeface="Wingdings" charset="2"/>
              <a:buChar char=""/>
            </a:pPr>
            <a:r>
              <a:rPr b="1" lang="en-US" sz="1800" spc="-1" strike="noStrike">
                <a:solidFill>
                  <a:srgbClr val="000000"/>
                </a:solidFill>
                <a:latin typeface="DejaVu Sans"/>
                <a:ea typeface="DejaVu Sans"/>
              </a:rPr>
              <a:t>D</a:t>
            </a:r>
            <a:r>
              <a:rPr b="0" lang="en-US" sz="1800" spc="-1" strike="noStrike">
                <a:solidFill>
                  <a:srgbClr val="000000"/>
                </a:solidFill>
                <a:latin typeface="DejaVu Sans"/>
                <a:ea typeface="DejaVu Sans"/>
              </a:rPr>
              <a:t>e-alloy</a:t>
            </a:r>
            <a:endParaRPr b="0" lang="en-GB" sz="1800" spc="-1" strike="noStrike">
              <a:solidFill>
                <a:srgbClr val="000000"/>
              </a:solidFill>
              <a:latin typeface="Arial"/>
            </a:endParaRPr>
          </a:p>
          <a:p>
            <a:pPr marL="195120" indent="-191160">
              <a:lnSpc>
                <a:spcPct val="100000"/>
              </a:lnSpc>
              <a:spcBef>
                <a:spcPts val="360"/>
              </a:spcBef>
              <a:buClr>
                <a:srgbClr val="008c4f"/>
              </a:buClr>
              <a:buSzPct val="115000"/>
              <a:buFont typeface="Wingdings" charset="2"/>
              <a:buChar char=""/>
            </a:pPr>
            <a:r>
              <a:rPr b="1" lang="en-US" sz="1800" spc="-1" strike="noStrike">
                <a:solidFill>
                  <a:srgbClr val="000000"/>
                </a:solidFill>
                <a:latin typeface="DejaVu Sans"/>
                <a:ea typeface="DejaVu Sans"/>
              </a:rPr>
              <a:t>D</a:t>
            </a:r>
            <a:r>
              <a:rPr b="0" lang="en-US" sz="1800" spc="-1" strike="noStrike">
                <a:solidFill>
                  <a:srgbClr val="000000"/>
                </a:solidFill>
                <a:latin typeface="DejaVu Sans"/>
                <a:ea typeface="DejaVu Sans"/>
              </a:rPr>
              <a:t>e-laminate</a:t>
            </a:r>
            <a:endParaRPr b="0" lang="en-GB" sz="1800" spc="-1" strike="noStrike">
              <a:solidFill>
                <a:srgbClr val="000000"/>
              </a:solidFill>
              <a:latin typeface="Arial"/>
            </a:endParaRPr>
          </a:p>
          <a:p>
            <a:pPr marL="195120" indent="-191160">
              <a:lnSpc>
                <a:spcPct val="100000"/>
              </a:lnSpc>
              <a:spcBef>
                <a:spcPts val="360"/>
              </a:spcBef>
              <a:buClr>
                <a:srgbClr val="008c4f"/>
              </a:buClr>
              <a:buSzPct val="115000"/>
              <a:buFont typeface="Wingdings" charset="2"/>
              <a:buChar char=""/>
            </a:pPr>
            <a:r>
              <a:rPr b="1" lang="en-US" sz="1800" spc="-1" strike="noStrike">
                <a:solidFill>
                  <a:srgbClr val="000000"/>
                </a:solidFill>
                <a:latin typeface="DejaVu Sans"/>
                <a:ea typeface="DejaVu Sans"/>
              </a:rPr>
              <a:t>D</a:t>
            </a:r>
            <a:r>
              <a:rPr b="0" lang="en-US" sz="1800" spc="-1" strike="noStrike">
                <a:solidFill>
                  <a:srgbClr val="000000"/>
                </a:solidFill>
                <a:latin typeface="DejaVu Sans"/>
                <a:ea typeface="DejaVu Sans"/>
              </a:rPr>
              <a:t>e-vulcanise</a:t>
            </a:r>
            <a:endParaRPr b="0" lang="en-GB" sz="1800" spc="-1" strike="noStrike">
              <a:solidFill>
                <a:srgbClr val="000000"/>
              </a:solidFill>
              <a:latin typeface="Arial"/>
            </a:endParaRPr>
          </a:p>
          <a:p>
            <a:pPr marL="195120" indent="-191160">
              <a:lnSpc>
                <a:spcPct val="100000"/>
              </a:lnSpc>
              <a:spcBef>
                <a:spcPts val="360"/>
              </a:spcBef>
              <a:buClr>
                <a:srgbClr val="008c4f"/>
              </a:buClr>
              <a:buSzPct val="115000"/>
              <a:buFont typeface="Wingdings" charset="2"/>
              <a:buChar char=""/>
            </a:pPr>
            <a:r>
              <a:rPr b="1" lang="en-US" sz="1800" spc="-1" strike="noStrike">
                <a:solidFill>
                  <a:srgbClr val="000000"/>
                </a:solidFill>
                <a:latin typeface="DejaVu Sans"/>
                <a:ea typeface="DejaVu Sans"/>
              </a:rPr>
              <a:t>D</a:t>
            </a:r>
            <a:r>
              <a:rPr b="0" lang="en-US" sz="1800" spc="-1" strike="noStrike">
                <a:solidFill>
                  <a:srgbClr val="000000"/>
                </a:solidFill>
                <a:latin typeface="DejaVu Sans"/>
                <a:ea typeface="DejaVu Sans"/>
              </a:rPr>
              <a:t>e-coat materials</a:t>
            </a:r>
            <a:endParaRPr b="0" lang="en-GB" sz="1800" spc="-1" strike="noStrike">
              <a:solidFill>
                <a:srgbClr val="000000"/>
              </a:solidFill>
              <a:latin typeface="Arial"/>
            </a:endParaRPr>
          </a:p>
          <a:p>
            <a:pPr marL="195120" indent="-191160">
              <a:lnSpc>
                <a:spcPct val="100000"/>
              </a:lnSpc>
              <a:spcBef>
                <a:spcPts val="360"/>
              </a:spcBef>
              <a:buClr>
                <a:srgbClr val="008c4f"/>
              </a:buClr>
              <a:buSzPct val="115000"/>
              <a:buFont typeface="Wingdings" charset="2"/>
              <a:buChar char=""/>
            </a:pPr>
            <a:r>
              <a:rPr b="1" lang="en-US" sz="1800" spc="-1" strike="noStrike">
                <a:solidFill>
                  <a:srgbClr val="000000"/>
                </a:solidFill>
                <a:latin typeface="DejaVu Sans"/>
                <a:ea typeface="DejaVu Sans"/>
              </a:rPr>
              <a:t>D</a:t>
            </a:r>
            <a:r>
              <a:rPr b="0" lang="en-US" sz="1800" spc="-1" strike="noStrike">
                <a:solidFill>
                  <a:srgbClr val="000000"/>
                </a:solidFill>
                <a:latin typeface="DejaVu Sans"/>
                <a:ea typeface="DejaVu Sans"/>
              </a:rPr>
              <a:t>e-construct high-rise buildings and major infrastructure</a:t>
            </a:r>
            <a:endParaRPr b="0" lang="en-GB" sz="1800" spc="-1" strike="noStrike">
              <a:solidFill>
                <a:srgbClr val="000000"/>
              </a:solidFill>
              <a:latin typeface="Arial"/>
            </a:endParaRPr>
          </a:p>
        </p:txBody>
      </p:sp>
      <p:sp>
        <p:nvSpPr>
          <p:cNvPr id="558" name="CustomShape 3"/>
          <p:cNvSpPr/>
          <p:nvPr/>
        </p:nvSpPr>
        <p:spPr>
          <a:xfrm>
            <a:off x="263520" y="6411600"/>
            <a:ext cx="646956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de-DE" sz="900" spc="-1" strike="noStrike">
                <a:solidFill>
                  <a:srgbClr val="a6a6a6"/>
                </a:solidFill>
                <a:latin typeface="Roboto"/>
                <a:ea typeface="Roboto"/>
              </a:rPr>
              <a:t>Image adapted from Walter R. Stahel (2019) – </a:t>
            </a:r>
            <a:r>
              <a:rPr b="0" lang="en-US" sz="900" spc="-1" strike="noStrike">
                <a:solidFill>
                  <a:srgbClr val="a6a6a6"/>
                </a:solidFill>
                <a:latin typeface="Roboto"/>
                <a:ea typeface="Roboto"/>
              </a:rPr>
              <a:t>The Circular Economy: A User’s Guide</a:t>
            </a:r>
            <a:r>
              <a:rPr b="0" lang="de-DE" sz="900" spc="-1" strike="noStrike">
                <a:solidFill>
                  <a:srgbClr val="a6a6a6"/>
                </a:solidFill>
                <a:latin typeface="Roboto"/>
                <a:ea typeface="Roboto"/>
              </a:rPr>
              <a:t>.</a:t>
            </a:r>
            <a:endParaRPr b="0" lang="en-GB" sz="900" spc="-1" strike="noStrike">
              <a:solidFill>
                <a:srgbClr val="000000"/>
              </a:solidFill>
              <a:latin typeface="Arial"/>
            </a:endParaRPr>
          </a:p>
        </p:txBody>
      </p:sp>
      <p:pic>
        <p:nvPicPr>
          <p:cNvPr id="559" name="" descr=""/>
          <p:cNvPicPr/>
          <p:nvPr/>
        </p:nvPicPr>
        <p:blipFill>
          <a:blip r:embed="rId1"/>
          <a:stretch/>
        </p:blipFill>
        <p:spPr>
          <a:xfrm>
            <a:off x="4983120" y="360000"/>
            <a:ext cx="7130880" cy="6122520"/>
          </a:xfrm>
          <a:prstGeom prst="rect">
            <a:avLst/>
          </a:prstGeom>
          <a:ln w="0">
            <a:noFill/>
          </a:ln>
        </p:spPr>
      </p:pic>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0" name="CustomShape 1"/>
          <p:cNvSpPr/>
          <p:nvPr/>
        </p:nvSpPr>
        <p:spPr>
          <a:xfrm>
            <a:off x="335520" y="764640"/>
            <a:ext cx="9642960" cy="4928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End-of-service-life business opportunities for value preservation: Reuse or Recycle?</a:t>
            </a:r>
            <a:endParaRPr b="0" lang="en-GB" sz="2400" spc="-1" strike="noStrike">
              <a:solidFill>
                <a:srgbClr val="000000"/>
              </a:solidFill>
              <a:latin typeface="Arial"/>
            </a:endParaRPr>
          </a:p>
        </p:txBody>
      </p:sp>
      <p:pic>
        <p:nvPicPr>
          <p:cNvPr id="561" name="" descr=""/>
          <p:cNvPicPr/>
          <p:nvPr/>
        </p:nvPicPr>
        <p:blipFill>
          <a:blip r:embed="rId1"/>
          <a:stretch/>
        </p:blipFill>
        <p:spPr>
          <a:xfrm>
            <a:off x="1753920" y="1262520"/>
            <a:ext cx="8224560" cy="5100840"/>
          </a:xfrm>
          <a:prstGeom prst="rect">
            <a:avLst/>
          </a:prstGeom>
          <a:ln w="0">
            <a:noFill/>
          </a:ln>
        </p:spPr>
      </p:pic>
      <p:sp>
        <p:nvSpPr>
          <p:cNvPr id="562" name="CustomShape 2"/>
          <p:cNvSpPr/>
          <p:nvPr/>
        </p:nvSpPr>
        <p:spPr>
          <a:xfrm>
            <a:off x="263520" y="6411600"/>
            <a:ext cx="646956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de-DE" sz="900" spc="-1" strike="noStrike">
                <a:solidFill>
                  <a:srgbClr val="a6a6a6"/>
                </a:solidFill>
                <a:latin typeface="Roboto"/>
                <a:ea typeface="Roboto"/>
              </a:rPr>
              <a:t>Image adapted from Walter R. Stahel (2019) – </a:t>
            </a:r>
            <a:r>
              <a:rPr b="0" lang="en-US" sz="900" spc="-1" strike="noStrike">
                <a:solidFill>
                  <a:srgbClr val="a6a6a6"/>
                </a:solidFill>
                <a:latin typeface="Roboto"/>
                <a:ea typeface="Roboto"/>
              </a:rPr>
              <a:t>The Circular Economy: A User’s Guide</a:t>
            </a:r>
            <a:r>
              <a:rPr b="0" lang="de-DE" sz="900" spc="-1" strike="noStrike">
                <a:solidFill>
                  <a:srgbClr val="a6a6a6"/>
                </a:solidFill>
                <a:latin typeface="Roboto"/>
                <a:ea typeface="Roboto"/>
              </a:rPr>
              <a:t>.</a:t>
            </a:r>
            <a:endParaRPr b="0" lang="en-GB"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3" name="CustomShape 1"/>
          <p:cNvSpPr/>
          <p:nvPr/>
        </p:nvSpPr>
        <p:spPr>
          <a:xfrm>
            <a:off x="335520" y="764640"/>
            <a:ext cx="10742040" cy="4928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The two absolute decoupling indicators of the CIE monitoring more wealth and jobs from less resource consumption</a:t>
            </a:r>
            <a:endParaRPr b="0" lang="en-GB" sz="2400" spc="-1" strike="noStrike">
              <a:solidFill>
                <a:srgbClr val="000000"/>
              </a:solidFill>
              <a:latin typeface="Arial"/>
            </a:endParaRPr>
          </a:p>
        </p:txBody>
      </p:sp>
      <p:sp>
        <p:nvSpPr>
          <p:cNvPr id="564" name="CustomShape 2"/>
          <p:cNvSpPr/>
          <p:nvPr/>
        </p:nvSpPr>
        <p:spPr>
          <a:xfrm>
            <a:off x="335520" y="1679400"/>
            <a:ext cx="5185080" cy="4726440"/>
          </a:xfrm>
          <a:prstGeom prst="rect">
            <a:avLst/>
          </a:prstGeom>
          <a:noFill/>
          <a:ln w="0">
            <a:solidFill>
              <a:srgbClr val="ffffff"/>
            </a:solidFill>
          </a:ln>
        </p:spPr>
        <p:style>
          <a:lnRef idx="0"/>
          <a:fillRef idx="0"/>
          <a:effectRef idx="0"/>
          <a:fontRef idx="minor"/>
        </p:style>
        <p:txBody>
          <a:bodyPr lIns="90000" rIns="90000" tIns="45000" bIns="45000" anchor="t">
            <a:noAutofit/>
          </a:bodyPr>
          <a:p>
            <a:pPr>
              <a:lnSpc>
                <a:spcPct val="100000"/>
              </a:lnSpc>
              <a:spcBef>
                <a:spcPts val="360"/>
              </a:spcBef>
            </a:pPr>
            <a:endParaRPr b="0" lang="en-GB" sz="1800" spc="-1" strike="noStrike">
              <a:solidFill>
                <a:srgbClr val="000000"/>
              </a:solidFill>
              <a:latin typeface="Arial"/>
            </a:endParaRPr>
          </a:p>
          <a:p>
            <a:pPr marL="195120" indent="-191160">
              <a:lnSpc>
                <a:spcPct val="100000"/>
              </a:lnSpc>
              <a:spcBef>
                <a:spcPts val="360"/>
              </a:spcBef>
              <a:buClr>
                <a:srgbClr val="008c4f"/>
              </a:buClr>
              <a:buSzPct val="115000"/>
              <a:buFont typeface="Wingdings" charset="2"/>
              <a:buChar char=""/>
            </a:pPr>
            <a:r>
              <a:rPr b="1" lang="en-US" sz="1800" spc="-1" strike="noStrike">
                <a:solidFill>
                  <a:srgbClr val="000000"/>
                </a:solidFill>
                <a:latin typeface="DejaVu Sans"/>
                <a:ea typeface="DejaVu Sans"/>
              </a:rPr>
              <a:t>Linear Economy: </a:t>
            </a:r>
            <a:r>
              <a:rPr b="0" lang="en-US" sz="1800" spc="-1" strike="noStrike">
                <a:solidFill>
                  <a:srgbClr val="000000"/>
                </a:solidFill>
                <a:latin typeface="DejaVu Sans"/>
                <a:ea typeface="DejaVu Sans"/>
              </a:rPr>
              <a:t>Low hr/kg (labor input per weight) ratios, coherent with mass production in highly mechanized processes, and low to medium €/kg (value per weight) ratios, in a range from basic materials like cement to smart goods like USB memory sticks</a:t>
            </a: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marL="360">
              <a:lnSpc>
                <a:spcPct val="100000"/>
              </a:lnSpc>
              <a:spcBef>
                <a:spcPts val="360"/>
              </a:spcBef>
            </a:pPr>
            <a:r>
              <a:rPr b="1" lang="en-US" sz="1800" spc="-1" strike="noStrike">
                <a:solidFill>
                  <a:srgbClr val="ffffff"/>
                </a:solidFill>
                <a:latin typeface="DejaVu Sans"/>
                <a:ea typeface="DejaVu Sans"/>
              </a:rPr>
              <a:t>Circular Economy: </a:t>
            </a:r>
            <a:r>
              <a:rPr b="0" lang="en-US" sz="1800" spc="-1" strike="noStrike">
                <a:solidFill>
                  <a:srgbClr val="ffffff"/>
                </a:solidFill>
                <a:latin typeface="DejaVu Sans"/>
                <a:ea typeface="DejaVu Sans"/>
              </a:rPr>
              <a:t>Higher hr/kg and €/kg ratios for reuse, remanufacture and selling performance (goods as a service), in a group with new technologies, such as life sciences and nanotechnologies, which by nature produce dematerialized objects.</a:t>
            </a:r>
            <a:endParaRPr b="0" lang="en-GB" sz="1800" spc="-1" strike="noStrike">
              <a:solidFill>
                <a:srgbClr val="000000"/>
              </a:solidFill>
              <a:latin typeface="Arial"/>
            </a:endParaRPr>
          </a:p>
          <a:p>
            <a:pPr marL="360">
              <a:lnSpc>
                <a:spcPct val="100000"/>
              </a:lnSpc>
              <a:spcBef>
                <a:spcPts val="360"/>
              </a:spcBef>
            </a:pPr>
            <a:endParaRPr b="0" lang="en-GB" sz="1800" spc="-1" strike="noStrike">
              <a:solidFill>
                <a:srgbClr val="000000"/>
              </a:solidFill>
              <a:latin typeface="Arial"/>
            </a:endParaRPr>
          </a:p>
        </p:txBody>
      </p:sp>
      <p:pic>
        <p:nvPicPr>
          <p:cNvPr id="565" name="" descr=""/>
          <p:cNvPicPr/>
          <p:nvPr/>
        </p:nvPicPr>
        <p:blipFill>
          <a:blip r:embed="rId1"/>
          <a:stretch/>
        </p:blipFill>
        <p:spPr>
          <a:xfrm>
            <a:off x="5525640" y="1679400"/>
            <a:ext cx="5938560" cy="4816800"/>
          </a:xfrm>
          <a:prstGeom prst="rect">
            <a:avLst/>
          </a:prstGeom>
          <a:ln w="0">
            <a:noFill/>
          </a:ln>
        </p:spPr>
      </p:pic>
      <p:sp>
        <p:nvSpPr>
          <p:cNvPr id="566" name="CustomShape 3"/>
          <p:cNvSpPr/>
          <p:nvPr/>
        </p:nvSpPr>
        <p:spPr>
          <a:xfrm>
            <a:off x="263520" y="6411600"/>
            <a:ext cx="646956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de-DE" sz="900" spc="-1" strike="noStrike">
                <a:solidFill>
                  <a:srgbClr val="a6a6a6"/>
                </a:solidFill>
                <a:latin typeface="Roboto"/>
                <a:ea typeface="Roboto"/>
              </a:rPr>
              <a:t>Image adapted from Walter R. Stahel (2019) – </a:t>
            </a:r>
            <a:r>
              <a:rPr b="0" lang="en-US" sz="900" spc="-1" strike="noStrike">
                <a:solidFill>
                  <a:srgbClr val="a6a6a6"/>
                </a:solidFill>
                <a:latin typeface="Roboto"/>
                <a:ea typeface="Roboto"/>
              </a:rPr>
              <a:t>The Circular Economy: A User’s Guide</a:t>
            </a:r>
            <a:r>
              <a:rPr b="0" lang="de-DE" sz="900" spc="-1" strike="noStrike">
                <a:solidFill>
                  <a:srgbClr val="a6a6a6"/>
                </a:solidFill>
                <a:latin typeface="Roboto"/>
                <a:ea typeface="Roboto"/>
              </a:rPr>
              <a:t>.</a:t>
            </a:r>
            <a:endParaRPr b="0" lang="en-GB"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7" name="CustomShape 1"/>
          <p:cNvSpPr/>
          <p:nvPr/>
        </p:nvSpPr>
        <p:spPr>
          <a:xfrm>
            <a:off x="335520" y="764640"/>
            <a:ext cx="10742040" cy="4928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The two absolute decoupling indicators of the CIE monitoring more wealth and jobs from less resource consumption</a:t>
            </a:r>
            <a:endParaRPr b="0" lang="en-GB" sz="2400" spc="-1" strike="noStrike">
              <a:solidFill>
                <a:srgbClr val="000000"/>
              </a:solidFill>
              <a:latin typeface="Arial"/>
            </a:endParaRPr>
          </a:p>
        </p:txBody>
      </p:sp>
      <p:sp>
        <p:nvSpPr>
          <p:cNvPr id="568" name="CustomShape 2"/>
          <p:cNvSpPr/>
          <p:nvPr/>
        </p:nvSpPr>
        <p:spPr>
          <a:xfrm>
            <a:off x="335520" y="1679400"/>
            <a:ext cx="5185080" cy="4726440"/>
          </a:xfrm>
          <a:prstGeom prst="rect">
            <a:avLst/>
          </a:prstGeom>
          <a:noFill/>
          <a:ln w="0">
            <a:solidFill>
              <a:srgbClr val="ffffff"/>
            </a:solidFill>
          </a:ln>
        </p:spPr>
        <p:style>
          <a:lnRef idx="0"/>
          <a:fillRef idx="0"/>
          <a:effectRef idx="0"/>
          <a:fontRef idx="minor"/>
        </p:style>
        <p:txBody>
          <a:bodyPr lIns="90000" rIns="90000" tIns="45000" bIns="45000" anchor="t">
            <a:noAutofit/>
          </a:bodyPr>
          <a:p>
            <a:pPr>
              <a:lnSpc>
                <a:spcPct val="100000"/>
              </a:lnSpc>
              <a:spcBef>
                <a:spcPts val="360"/>
              </a:spcBef>
            </a:pPr>
            <a:endParaRPr b="0" lang="en-GB" sz="1800" spc="-1" strike="noStrike">
              <a:solidFill>
                <a:srgbClr val="000000"/>
              </a:solidFill>
              <a:latin typeface="Arial"/>
            </a:endParaRPr>
          </a:p>
          <a:p>
            <a:pPr marL="195120" indent="-191160">
              <a:lnSpc>
                <a:spcPct val="100000"/>
              </a:lnSpc>
              <a:spcBef>
                <a:spcPts val="360"/>
              </a:spcBef>
              <a:buClr>
                <a:srgbClr val="008c4f"/>
              </a:buClr>
              <a:buSzPct val="115000"/>
              <a:buFont typeface="Wingdings" charset="2"/>
              <a:buChar char=""/>
            </a:pPr>
            <a:r>
              <a:rPr b="1" lang="en-US" sz="1800" spc="-1" strike="noStrike">
                <a:solidFill>
                  <a:srgbClr val="000000"/>
                </a:solidFill>
                <a:latin typeface="DejaVu Sans"/>
                <a:ea typeface="DejaVu Sans"/>
              </a:rPr>
              <a:t>Linear Economy: </a:t>
            </a:r>
            <a:r>
              <a:rPr b="0" lang="en-US" sz="1800" spc="-1" strike="noStrike">
                <a:solidFill>
                  <a:srgbClr val="000000"/>
                </a:solidFill>
                <a:latin typeface="DejaVu Sans"/>
                <a:ea typeface="DejaVu Sans"/>
              </a:rPr>
              <a:t>Low hr/kg (labor input per weight) ratios, coherent with mass production in highly mechanized processes, and low to medium €/kg (value per weight) ratios, in a range from basic materials like cement to smart goods like USB memory sticks</a:t>
            </a: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marL="195120" indent="-191160">
              <a:lnSpc>
                <a:spcPct val="100000"/>
              </a:lnSpc>
              <a:spcBef>
                <a:spcPts val="360"/>
              </a:spcBef>
              <a:buClr>
                <a:srgbClr val="008c4f"/>
              </a:buClr>
              <a:buSzPct val="115000"/>
              <a:buFont typeface="Wingdings" charset="2"/>
              <a:buChar char=""/>
            </a:pPr>
            <a:r>
              <a:rPr b="1" lang="en-US" sz="1800" spc="-1" strike="noStrike">
                <a:solidFill>
                  <a:srgbClr val="000000"/>
                </a:solidFill>
                <a:latin typeface="DejaVu Sans"/>
                <a:ea typeface="DejaVu Sans"/>
              </a:rPr>
              <a:t>Circular Economy: </a:t>
            </a:r>
            <a:r>
              <a:rPr b="0" lang="en-US" sz="1800" spc="-1" strike="noStrike">
                <a:solidFill>
                  <a:srgbClr val="000000"/>
                </a:solidFill>
                <a:latin typeface="DejaVu Sans"/>
                <a:ea typeface="DejaVu Sans"/>
              </a:rPr>
              <a:t>Higher hr/kg and €/kg ratios for reuse, remanufacture and selling performance (goods as a service), in a group with new technologies, such as life sciences and nanotechnologies, which by nature produce dematerialized objects.</a:t>
            </a: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p:txBody>
      </p:sp>
      <p:pic>
        <p:nvPicPr>
          <p:cNvPr id="569" name="" descr=""/>
          <p:cNvPicPr/>
          <p:nvPr/>
        </p:nvPicPr>
        <p:blipFill>
          <a:blip r:embed="rId1"/>
          <a:stretch/>
        </p:blipFill>
        <p:spPr>
          <a:xfrm>
            <a:off x="5525640" y="1679400"/>
            <a:ext cx="5938560" cy="4816800"/>
          </a:xfrm>
          <a:prstGeom prst="rect">
            <a:avLst/>
          </a:prstGeom>
          <a:ln w="0">
            <a:noFill/>
          </a:ln>
        </p:spPr>
      </p:pic>
      <p:sp>
        <p:nvSpPr>
          <p:cNvPr id="570" name="CustomShape 3"/>
          <p:cNvSpPr/>
          <p:nvPr/>
        </p:nvSpPr>
        <p:spPr>
          <a:xfrm>
            <a:off x="263520" y="6411600"/>
            <a:ext cx="646956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de-DE" sz="900" spc="-1" strike="noStrike">
                <a:solidFill>
                  <a:srgbClr val="a6a6a6"/>
                </a:solidFill>
                <a:latin typeface="Roboto"/>
                <a:ea typeface="Roboto"/>
              </a:rPr>
              <a:t>Image adapted from Walter R. Stahel (2019) – </a:t>
            </a:r>
            <a:r>
              <a:rPr b="0" lang="en-US" sz="900" spc="-1" strike="noStrike">
                <a:solidFill>
                  <a:srgbClr val="a6a6a6"/>
                </a:solidFill>
                <a:latin typeface="Roboto"/>
                <a:ea typeface="Roboto"/>
              </a:rPr>
              <a:t>The Circular Economy: A User’s Guide</a:t>
            </a:r>
            <a:r>
              <a:rPr b="0" lang="de-DE" sz="900" spc="-1" strike="noStrike">
                <a:solidFill>
                  <a:srgbClr val="a6a6a6"/>
                </a:solidFill>
                <a:latin typeface="Roboto"/>
                <a:ea typeface="Roboto"/>
              </a:rPr>
              <a:t>.</a:t>
            </a:r>
            <a:endParaRPr b="0" lang="en-GB"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1" name="CustomShape 1"/>
          <p:cNvSpPr/>
          <p:nvPr/>
        </p:nvSpPr>
        <p:spPr>
          <a:xfrm>
            <a:off x="335520" y="764640"/>
            <a:ext cx="10742040" cy="4928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Absolute decoupling indicators make the difference between the LIE and the CIE visible</a:t>
            </a:r>
            <a:endParaRPr b="0" lang="en-GB" sz="2400" spc="-1" strike="noStrike">
              <a:solidFill>
                <a:srgbClr val="000000"/>
              </a:solidFill>
              <a:latin typeface="Arial"/>
            </a:endParaRPr>
          </a:p>
        </p:txBody>
      </p:sp>
      <p:pic>
        <p:nvPicPr>
          <p:cNvPr id="572" name="" descr=""/>
          <p:cNvPicPr/>
          <p:nvPr/>
        </p:nvPicPr>
        <p:blipFill>
          <a:blip r:embed="rId1"/>
          <a:stretch/>
        </p:blipFill>
        <p:spPr>
          <a:xfrm>
            <a:off x="1828800" y="1786320"/>
            <a:ext cx="8224560" cy="4620240"/>
          </a:xfrm>
          <a:prstGeom prst="rect">
            <a:avLst/>
          </a:prstGeom>
          <a:ln w="0">
            <a:noFill/>
          </a:ln>
        </p:spPr>
      </p:pic>
      <p:sp>
        <p:nvSpPr>
          <p:cNvPr id="573" name="CustomShape 2"/>
          <p:cNvSpPr/>
          <p:nvPr/>
        </p:nvSpPr>
        <p:spPr>
          <a:xfrm>
            <a:off x="263520" y="6411600"/>
            <a:ext cx="646956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de-DE" sz="900" spc="-1" strike="noStrike">
                <a:solidFill>
                  <a:srgbClr val="a6a6a6"/>
                </a:solidFill>
                <a:latin typeface="Roboto"/>
                <a:ea typeface="Roboto"/>
              </a:rPr>
              <a:t>Image adapted from Walter R. Stahel (2019) – </a:t>
            </a:r>
            <a:r>
              <a:rPr b="0" lang="en-US" sz="900" spc="-1" strike="noStrike">
                <a:solidFill>
                  <a:srgbClr val="a6a6a6"/>
                </a:solidFill>
                <a:latin typeface="Roboto"/>
                <a:ea typeface="Roboto"/>
              </a:rPr>
              <a:t>The Circular Economy: A User’s Guide</a:t>
            </a:r>
            <a:r>
              <a:rPr b="0" lang="de-DE" sz="900" spc="-1" strike="noStrike">
                <a:solidFill>
                  <a:srgbClr val="a6a6a6"/>
                </a:solidFill>
                <a:latin typeface="Roboto"/>
                <a:ea typeface="Roboto"/>
              </a:rPr>
              <a:t>.</a:t>
            </a:r>
            <a:endParaRPr b="0" lang="en-GB"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4" name="CustomShape 1"/>
          <p:cNvSpPr/>
          <p:nvPr/>
        </p:nvSpPr>
        <p:spPr>
          <a:xfrm>
            <a:off x="335520" y="4406760"/>
            <a:ext cx="10742040" cy="13510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de-DE" sz="3000" spc="-1" strike="noStrike" cap="all">
                <a:solidFill>
                  <a:srgbClr val="008c4f"/>
                </a:solidFill>
                <a:latin typeface="DejaVu Sans"/>
                <a:ea typeface="DejaVu Sans"/>
              </a:rPr>
              <a:t>Performance Economy</a:t>
            </a:r>
            <a:endParaRPr b="0" lang="en-GB" sz="3000" spc="-1" strike="noStrike">
              <a:solidFill>
                <a:srgbClr val="000000"/>
              </a:solidFill>
              <a:latin typeface="Arial"/>
            </a:endParaRPr>
          </a:p>
        </p:txBody>
      </p:sp>
      <p:sp>
        <p:nvSpPr>
          <p:cNvPr id="575" name="CustomShape 2"/>
          <p:cNvSpPr/>
          <p:nvPr/>
        </p:nvSpPr>
        <p:spPr>
          <a:xfrm>
            <a:off x="335520" y="2906640"/>
            <a:ext cx="10742040" cy="1488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6" name="CustomShape 1"/>
          <p:cNvSpPr/>
          <p:nvPr/>
        </p:nvSpPr>
        <p:spPr>
          <a:xfrm>
            <a:off x="335520" y="764640"/>
            <a:ext cx="10742040" cy="4928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de-DE" sz="2400" spc="-1" strike="noStrike">
                <a:solidFill>
                  <a:srgbClr val="000000"/>
                </a:solidFill>
                <a:latin typeface="DejaVu Sans"/>
                <a:ea typeface="DejaVu Sans"/>
              </a:rPr>
              <a:t>Performance Economy</a:t>
            </a:r>
            <a:endParaRPr b="0" lang="en-GB" sz="2400" spc="-1" strike="noStrike">
              <a:solidFill>
                <a:srgbClr val="000000"/>
              </a:solidFill>
              <a:latin typeface="Arial"/>
            </a:endParaRPr>
          </a:p>
        </p:txBody>
      </p:sp>
      <p:pic>
        <p:nvPicPr>
          <p:cNvPr id="577" name="" descr=""/>
          <p:cNvPicPr/>
          <p:nvPr/>
        </p:nvPicPr>
        <p:blipFill>
          <a:blip r:embed="rId1"/>
          <a:stretch/>
        </p:blipFill>
        <p:spPr>
          <a:xfrm>
            <a:off x="2244960" y="1006920"/>
            <a:ext cx="6894000" cy="5160240"/>
          </a:xfrm>
          <a:prstGeom prst="rect">
            <a:avLst/>
          </a:prstGeom>
          <a:ln w="0">
            <a:noFill/>
          </a:ln>
        </p:spPr>
      </p:pic>
      <p:sp>
        <p:nvSpPr>
          <p:cNvPr id="578" name="CustomShape 2"/>
          <p:cNvSpPr/>
          <p:nvPr/>
        </p:nvSpPr>
        <p:spPr>
          <a:xfrm>
            <a:off x="263520" y="6411600"/>
            <a:ext cx="646956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de-DE" sz="900" spc="-1" strike="noStrike">
                <a:solidFill>
                  <a:srgbClr val="a6a6a6"/>
                </a:solidFill>
                <a:latin typeface="Roboto"/>
                <a:ea typeface="Roboto"/>
              </a:rPr>
              <a:t>Image adapted from Walter R. Stahel (2019) – </a:t>
            </a:r>
            <a:r>
              <a:rPr b="0" lang="en-US" sz="900" spc="-1" strike="noStrike">
                <a:solidFill>
                  <a:srgbClr val="a6a6a6"/>
                </a:solidFill>
                <a:latin typeface="Roboto"/>
                <a:ea typeface="Roboto"/>
              </a:rPr>
              <a:t>The Circular Economy: A User’s Guide</a:t>
            </a:r>
            <a:r>
              <a:rPr b="0" lang="de-DE" sz="900" spc="-1" strike="noStrike">
                <a:solidFill>
                  <a:srgbClr val="a6a6a6"/>
                </a:solidFill>
                <a:latin typeface="Roboto"/>
                <a:ea typeface="Roboto"/>
              </a:rPr>
              <a:t>.</a:t>
            </a:r>
            <a:endParaRPr b="0" lang="en-GB"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9" name="CustomShape 1"/>
          <p:cNvSpPr/>
          <p:nvPr/>
        </p:nvSpPr>
        <p:spPr>
          <a:xfrm>
            <a:off x="335520" y="764640"/>
            <a:ext cx="10742040" cy="4928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Performance Economy – Definition</a:t>
            </a:r>
            <a:endParaRPr b="0" lang="en-GB" sz="2400" spc="-1" strike="noStrike">
              <a:solidFill>
                <a:srgbClr val="000000"/>
              </a:solidFill>
              <a:latin typeface="Arial"/>
            </a:endParaRPr>
          </a:p>
          <a:p>
            <a:pPr>
              <a:lnSpc>
                <a:spcPct val="100000"/>
              </a:lnSpc>
            </a:pPr>
            <a:endParaRPr b="0" lang="en-GB" sz="2400" spc="-1" strike="noStrike">
              <a:solidFill>
                <a:srgbClr val="000000"/>
              </a:solidFill>
              <a:latin typeface="Arial"/>
            </a:endParaRPr>
          </a:p>
        </p:txBody>
      </p:sp>
      <p:sp>
        <p:nvSpPr>
          <p:cNvPr id="580" name="CustomShape 2"/>
          <p:cNvSpPr/>
          <p:nvPr/>
        </p:nvSpPr>
        <p:spPr>
          <a:xfrm>
            <a:off x="335520" y="2859120"/>
            <a:ext cx="10573560" cy="147420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marL="360" algn="ctr">
              <a:lnSpc>
                <a:spcPct val="100000"/>
              </a:lnSpc>
              <a:spcBef>
                <a:spcPts val="360"/>
              </a:spcBef>
            </a:pPr>
            <a:r>
              <a:rPr b="0" lang="de-DE" sz="1800" spc="-1" strike="noStrike">
                <a:solidFill>
                  <a:srgbClr val="000000"/>
                </a:solidFill>
                <a:latin typeface="DejaVu Sans"/>
                <a:ea typeface="DejaVu Sans"/>
              </a:rPr>
              <a:t>„</a:t>
            </a:r>
            <a:r>
              <a:rPr b="0" lang="en-US" sz="1800" spc="-1" strike="noStrike">
                <a:solidFill>
                  <a:srgbClr val="000000"/>
                </a:solidFill>
                <a:latin typeface="DejaVu Sans"/>
                <a:ea typeface="DejaVu Sans"/>
              </a:rPr>
              <a:t>The Performance Economy sells results instead of objects. Its economic actors may be manufacturers of durable objects or fleet managers operating them. In both cases, they sell the use of these objects as a service over the longest possible period of time and maximize their profits by exploiting both efficiency and sufficiency solutions. </a:t>
            </a:r>
            <a:r>
              <a:rPr b="0" lang="de-DE" sz="1800" spc="-1" strike="noStrike">
                <a:solidFill>
                  <a:srgbClr val="000000"/>
                </a:solidFill>
                <a:latin typeface="DejaVu Sans"/>
                <a:ea typeface="DejaVu Sans"/>
              </a:rPr>
              <a:t>“</a:t>
            </a:r>
            <a:endParaRPr b="0" lang="en-GB" sz="1800" spc="-1" strike="noStrike">
              <a:solidFill>
                <a:srgbClr val="000000"/>
              </a:solidFill>
              <a:latin typeface="Arial"/>
            </a:endParaRPr>
          </a:p>
        </p:txBody>
      </p:sp>
      <p:sp>
        <p:nvSpPr>
          <p:cNvPr id="581" name="CustomShape 3"/>
          <p:cNvSpPr/>
          <p:nvPr/>
        </p:nvSpPr>
        <p:spPr>
          <a:xfrm>
            <a:off x="263520" y="6411600"/>
            <a:ext cx="646956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de-DE" sz="900" spc="-1" strike="noStrike">
                <a:solidFill>
                  <a:srgbClr val="a6a6a6"/>
                </a:solidFill>
                <a:latin typeface="DejaVu Sans"/>
                <a:ea typeface="Roboto"/>
              </a:rPr>
              <a:t>Walter R. Stahel (2019) – </a:t>
            </a:r>
            <a:r>
              <a:rPr b="0" lang="en-US" sz="900" spc="-1" strike="noStrike">
                <a:solidFill>
                  <a:srgbClr val="a6a6a6"/>
                </a:solidFill>
                <a:latin typeface="DejaVu Sans"/>
                <a:ea typeface="Roboto"/>
              </a:rPr>
              <a:t>The Circular Economy: A User’s Guide</a:t>
            </a:r>
            <a:r>
              <a:rPr b="0" lang="de-DE" sz="900" spc="-1" strike="noStrike">
                <a:solidFill>
                  <a:srgbClr val="a6a6a6"/>
                </a:solidFill>
                <a:latin typeface="DejaVu Sans"/>
                <a:ea typeface="Roboto"/>
              </a:rPr>
              <a:t>.</a:t>
            </a:r>
            <a:endParaRPr b="0" lang="en-GB"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1" name="CustomShape 13"/>
          <p:cNvSpPr/>
          <p:nvPr/>
        </p:nvSpPr>
        <p:spPr>
          <a:xfrm>
            <a:off x="335520" y="4406760"/>
            <a:ext cx="10742040" cy="13510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de-DE" sz="3000" spc="-1" strike="noStrike" cap="all">
                <a:solidFill>
                  <a:srgbClr val="008c4f"/>
                </a:solidFill>
                <a:latin typeface="DejaVu Sans"/>
                <a:ea typeface="DejaVu Sans"/>
              </a:rPr>
              <a:t>News/Updates</a:t>
            </a:r>
            <a:endParaRPr b="0" lang="en-GB" sz="3000" spc="-1" strike="noStrike">
              <a:solidFill>
                <a:srgbClr val="000000"/>
              </a:solidFill>
              <a:latin typeface="Arial"/>
            </a:endParaRPr>
          </a:p>
        </p:txBody>
      </p:sp>
      <p:sp>
        <p:nvSpPr>
          <p:cNvPr id="472" name="CustomShape 14"/>
          <p:cNvSpPr/>
          <p:nvPr/>
        </p:nvSpPr>
        <p:spPr>
          <a:xfrm>
            <a:off x="335520" y="2906640"/>
            <a:ext cx="10742040" cy="1488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2" name="CustomShape 1"/>
          <p:cNvSpPr/>
          <p:nvPr/>
        </p:nvSpPr>
        <p:spPr>
          <a:xfrm>
            <a:off x="335520" y="764640"/>
            <a:ext cx="10742040" cy="4928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Performance Economy – Most sustainable CE business model?</a:t>
            </a:r>
            <a:endParaRPr b="0" lang="en-GB" sz="2400" spc="-1" strike="noStrike">
              <a:solidFill>
                <a:srgbClr val="000000"/>
              </a:solidFill>
              <a:latin typeface="Arial"/>
            </a:endParaRPr>
          </a:p>
          <a:p>
            <a:pPr>
              <a:lnSpc>
                <a:spcPct val="100000"/>
              </a:lnSpc>
            </a:pPr>
            <a:endParaRPr b="0" lang="en-GB" sz="2400" spc="-1" strike="noStrike">
              <a:solidFill>
                <a:srgbClr val="000000"/>
              </a:solidFill>
              <a:latin typeface="Arial"/>
            </a:endParaRPr>
          </a:p>
        </p:txBody>
      </p:sp>
      <p:sp>
        <p:nvSpPr>
          <p:cNvPr id="583" name="CustomShape 2"/>
          <p:cNvSpPr/>
          <p:nvPr/>
        </p:nvSpPr>
        <p:spPr>
          <a:xfrm>
            <a:off x="263520" y="6411600"/>
            <a:ext cx="646956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de-DE" sz="900" spc="-1" strike="noStrike">
                <a:solidFill>
                  <a:srgbClr val="a6a6a6"/>
                </a:solidFill>
                <a:latin typeface="DejaVu Sans"/>
                <a:ea typeface="Roboto"/>
              </a:rPr>
              <a:t>Walter R. Stahel (2019) – </a:t>
            </a:r>
            <a:r>
              <a:rPr b="0" lang="en-US" sz="900" spc="-1" strike="noStrike">
                <a:solidFill>
                  <a:srgbClr val="a6a6a6"/>
                </a:solidFill>
                <a:latin typeface="DejaVu Sans"/>
                <a:ea typeface="Roboto"/>
              </a:rPr>
              <a:t>The Circular Economy: A User’s Guide</a:t>
            </a:r>
            <a:r>
              <a:rPr b="0" lang="de-DE" sz="900" spc="-1" strike="noStrike">
                <a:solidFill>
                  <a:srgbClr val="a6a6a6"/>
                </a:solidFill>
                <a:latin typeface="DejaVu Sans"/>
                <a:ea typeface="Roboto"/>
              </a:rPr>
              <a:t>.</a:t>
            </a:r>
            <a:endParaRPr b="0" lang="en-GB" sz="900" spc="-1" strike="noStrike">
              <a:solidFill>
                <a:srgbClr val="000000"/>
              </a:solidFill>
              <a:latin typeface="Arial"/>
            </a:endParaRPr>
          </a:p>
        </p:txBody>
      </p:sp>
      <p:sp>
        <p:nvSpPr>
          <p:cNvPr id="584" name="CustomShape 3"/>
          <p:cNvSpPr/>
          <p:nvPr/>
        </p:nvSpPr>
        <p:spPr>
          <a:xfrm>
            <a:off x="335520" y="1828800"/>
            <a:ext cx="10742040" cy="4333320"/>
          </a:xfrm>
          <a:prstGeom prst="rect">
            <a:avLst/>
          </a:prstGeom>
          <a:noFill/>
          <a:ln w="0">
            <a:solidFill>
              <a:srgbClr val="ffffff"/>
            </a:solidFill>
          </a:ln>
        </p:spPr>
        <p:style>
          <a:lnRef idx="0"/>
          <a:fillRef idx="0"/>
          <a:effectRef idx="0"/>
          <a:fontRef idx="minor"/>
        </p:style>
        <p:txBody>
          <a:bodyPr lIns="90000" rIns="90000" tIns="45000" bIns="45000" anchor="t">
            <a:noAutofit/>
          </a:bodyPr>
          <a:p>
            <a:pPr marL="1951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Stahel argues:</a:t>
            </a:r>
            <a:endParaRPr b="0" lang="en-GB" sz="1800" spc="-1" strike="noStrike">
              <a:solidFill>
                <a:srgbClr val="000000"/>
              </a:solidFill>
              <a:latin typeface="Arial"/>
            </a:endParaRPr>
          </a:p>
          <a:p>
            <a:pPr lvl="1" marL="652320" indent="-191160">
              <a:lnSpc>
                <a:spcPct val="100000"/>
              </a:lnSpc>
              <a:spcBef>
                <a:spcPts val="360"/>
              </a:spcBef>
              <a:buClr>
                <a:srgbClr val="008c4f"/>
              </a:buClr>
              <a:buSzPct val="80000"/>
              <a:buFont typeface="icomoon"/>
              <a:buChar char="—"/>
            </a:pPr>
            <a:r>
              <a:rPr b="0" lang="en-US" sz="1800" spc="-1" strike="noStrike">
                <a:solidFill>
                  <a:srgbClr val="000000"/>
                </a:solidFill>
                <a:latin typeface="DejaVu Sans"/>
                <a:ea typeface="DejaVu Sans"/>
              </a:rPr>
              <a:t>“</a:t>
            </a:r>
            <a:r>
              <a:rPr b="0" lang="en-US" sz="1800" spc="-1" strike="noStrike">
                <a:solidFill>
                  <a:srgbClr val="000000"/>
                </a:solidFill>
                <a:latin typeface="DejaVu Sans"/>
                <a:ea typeface="DejaVu Sans"/>
              </a:rPr>
              <a:t>The Performance Economy of selling goods and molecules as a service, function guarantees or results and performance, is the most sustainable business model of the circular industrial economy because by internalising the costs of product liability, of risk and waste, it offers manufacturers a strong financial incentive to prevent losses and waste.”</a:t>
            </a: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5" name="CustomShape 1"/>
          <p:cNvSpPr/>
          <p:nvPr/>
        </p:nvSpPr>
        <p:spPr>
          <a:xfrm>
            <a:off x="335520" y="764640"/>
            <a:ext cx="10742040" cy="4928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Performance Economy – Most sustainable CE business model?</a:t>
            </a:r>
            <a:endParaRPr b="0" lang="en-GB" sz="2400" spc="-1" strike="noStrike">
              <a:solidFill>
                <a:srgbClr val="000000"/>
              </a:solidFill>
              <a:latin typeface="Arial"/>
            </a:endParaRPr>
          </a:p>
          <a:p>
            <a:pPr>
              <a:lnSpc>
                <a:spcPct val="100000"/>
              </a:lnSpc>
            </a:pPr>
            <a:endParaRPr b="0" lang="en-GB" sz="2400" spc="-1" strike="noStrike">
              <a:solidFill>
                <a:srgbClr val="000000"/>
              </a:solidFill>
              <a:latin typeface="Arial"/>
            </a:endParaRPr>
          </a:p>
        </p:txBody>
      </p:sp>
      <p:sp>
        <p:nvSpPr>
          <p:cNvPr id="586" name="CustomShape 2"/>
          <p:cNvSpPr/>
          <p:nvPr/>
        </p:nvSpPr>
        <p:spPr>
          <a:xfrm>
            <a:off x="263520" y="6411600"/>
            <a:ext cx="646956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de-DE" sz="900" spc="-1" strike="noStrike">
                <a:solidFill>
                  <a:srgbClr val="a6a6a6"/>
                </a:solidFill>
                <a:latin typeface="DejaVu Sans"/>
                <a:ea typeface="Roboto"/>
              </a:rPr>
              <a:t>Walter R. Stahel (2019) – </a:t>
            </a:r>
            <a:r>
              <a:rPr b="0" lang="en-US" sz="900" spc="-1" strike="noStrike">
                <a:solidFill>
                  <a:srgbClr val="a6a6a6"/>
                </a:solidFill>
                <a:latin typeface="DejaVu Sans"/>
                <a:ea typeface="Roboto"/>
              </a:rPr>
              <a:t>The Circular Economy: A User’s Guide</a:t>
            </a:r>
            <a:r>
              <a:rPr b="0" lang="de-DE" sz="900" spc="-1" strike="noStrike">
                <a:solidFill>
                  <a:srgbClr val="a6a6a6"/>
                </a:solidFill>
                <a:latin typeface="DejaVu Sans"/>
                <a:ea typeface="Roboto"/>
              </a:rPr>
              <a:t>.</a:t>
            </a:r>
            <a:endParaRPr b="0" lang="en-GB" sz="900" spc="-1" strike="noStrike">
              <a:solidFill>
                <a:srgbClr val="000000"/>
              </a:solidFill>
              <a:latin typeface="Arial"/>
            </a:endParaRPr>
          </a:p>
        </p:txBody>
      </p:sp>
      <p:sp>
        <p:nvSpPr>
          <p:cNvPr id="587" name="CustomShape 3"/>
          <p:cNvSpPr/>
          <p:nvPr/>
        </p:nvSpPr>
        <p:spPr>
          <a:xfrm>
            <a:off x="335520" y="1828800"/>
            <a:ext cx="10742040" cy="4333320"/>
          </a:xfrm>
          <a:prstGeom prst="rect">
            <a:avLst/>
          </a:prstGeom>
          <a:noFill/>
          <a:ln w="0">
            <a:solidFill>
              <a:srgbClr val="ffffff"/>
            </a:solidFill>
          </a:ln>
        </p:spPr>
        <p:style>
          <a:lnRef idx="0"/>
          <a:fillRef idx="0"/>
          <a:effectRef idx="0"/>
          <a:fontRef idx="minor"/>
        </p:style>
        <p:txBody>
          <a:bodyPr lIns="90000" rIns="90000" tIns="45000" bIns="45000" anchor="t">
            <a:noAutofit/>
          </a:bodyPr>
          <a:p>
            <a:pPr marL="1951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Stahel argues:</a:t>
            </a:r>
            <a:endParaRPr b="0" lang="en-GB" sz="1800" spc="-1" strike="noStrike">
              <a:solidFill>
                <a:srgbClr val="000000"/>
              </a:solidFill>
              <a:latin typeface="Arial"/>
            </a:endParaRPr>
          </a:p>
          <a:p>
            <a:pPr lvl="1" marL="652320" indent="-191160">
              <a:lnSpc>
                <a:spcPct val="100000"/>
              </a:lnSpc>
              <a:spcBef>
                <a:spcPts val="360"/>
              </a:spcBef>
              <a:buClr>
                <a:srgbClr val="008c4f"/>
              </a:buClr>
              <a:buSzPct val="80000"/>
              <a:buFont typeface="icomoon"/>
              <a:buChar char="—"/>
            </a:pPr>
            <a:r>
              <a:rPr b="0" lang="en-US" sz="1800" spc="-1" strike="noStrike">
                <a:solidFill>
                  <a:srgbClr val="000000"/>
                </a:solidFill>
                <a:latin typeface="DejaVu Sans"/>
                <a:ea typeface="DejaVu Sans"/>
              </a:rPr>
              <a:t>“</a:t>
            </a:r>
            <a:r>
              <a:rPr b="0" lang="en-US" sz="1800" spc="-1" strike="noStrike">
                <a:solidFill>
                  <a:srgbClr val="000000"/>
                </a:solidFill>
                <a:latin typeface="DejaVu Sans"/>
                <a:ea typeface="DejaVu Sans"/>
              </a:rPr>
              <a:t>The Performance Economy of selling goods and molecules as a service, function guarantees or results and performance, is the most sustainable business model of the circular industrial economy because by internalising the costs of product liability, of risk and waste, it offers manufacturers a strong financial incentive to prevent losses and waste.”</a:t>
            </a:r>
            <a:endParaRPr b="0" lang="en-GB" sz="1800" spc="-1" strike="noStrike">
              <a:solidFill>
                <a:srgbClr val="000000"/>
              </a:solidFill>
              <a:latin typeface="Arial"/>
            </a:endParaRPr>
          </a:p>
          <a:p>
            <a:pPr lvl="1" marL="652320" indent="-191160">
              <a:lnSpc>
                <a:spcPct val="100000"/>
              </a:lnSpc>
              <a:spcBef>
                <a:spcPts val="1945"/>
              </a:spcBef>
              <a:buClr>
                <a:srgbClr val="008c4f"/>
              </a:buClr>
              <a:buSzPct val="80000"/>
              <a:buFont typeface="icomoon"/>
              <a:buChar char="—"/>
            </a:pPr>
            <a:r>
              <a:rPr b="0" lang="en-US" sz="1800" spc="-1" strike="noStrike">
                <a:solidFill>
                  <a:srgbClr val="000000"/>
                </a:solidFill>
                <a:latin typeface="DejaVu Sans"/>
                <a:ea typeface="DejaVu Sans"/>
              </a:rPr>
              <a:t>“</a:t>
            </a:r>
            <a:r>
              <a:rPr b="0" lang="en-US" sz="1800" spc="-1" strike="noStrike">
                <a:solidFill>
                  <a:srgbClr val="000000"/>
                </a:solidFill>
                <a:latin typeface="DejaVu Sans"/>
                <a:ea typeface="DejaVu Sans"/>
              </a:rPr>
              <a:t>It maximises the profit potential by exploiting sufficiency, efficiency and systems solutions.”</a:t>
            </a: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8" name="CustomShape 1"/>
          <p:cNvSpPr/>
          <p:nvPr/>
        </p:nvSpPr>
        <p:spPr>
          <a:xfrm>
            <a:off x="335520" y="764640"/>
            <a:ext cx="10742040" cy="4928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Performance Economy – Most sustainable CE business model?</a:t>
            </a:r>
            <a:endParaRPr b="0" lang="en-GB" sz="2400" spc="-1" strike="noStrike">
              <a:solidFill>
                <a:srgbClr val="000000"/>
              </a:solidFill>
              <a:latin typeface="Arial"/>
            </a:endParaRPr>
          </a:p>
          <a:p>
            <a:pPr>
              <a:lnSpc>
                <a:spcPct val="100000"/>
              </a:lnSpc>
            </a:pPr>
            <a:endParaRPr b="0" lang="en-GB" sz="2400" spc="-1" strike="noStrike">
              <a:solidFill>
                <a:srgbClr val="000000"/>
              </a:solidFill>
              <a:latin typeface="Arial"/>
            </a:endParaRPr>
          </a:p>
        </p:txBody>
      </p:sp>
      <p:sp>
        <p:nvSpPr>
          <p:cNvPr id="589" name="CustomShape 2"/>
          <p:cNvSpPr/>
          <p:nvPr/>
        </p:nvSpPr>
        <p:spPr>
          <a:xfrm>
            <a:off x="263520" y="6411600"/>
            <a:ext cx="646956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de-DE" sz="900" spc="-1" strike="noStrike">
                <a:solidFill>
                  <a:srgbClr val="a6a6a6"/>
                </a:solidFill>
                <a:latin typeface="DejaVu Sans"/>
                <a:ea typeface="Roboto"/>
              </a:rPr>
              <a:t>Walter R. Stahel (2019) – </a:t>
            </a:r>
            <a:r>
              <a:rPr b="0" lang="en-US" sz="900" spc="-1" strike="noStrike">
                <a:solidFill>
                  <a:srgbClr val="a6a6a6"/>
                </a:solidFill>
                <a:latin typeface="DejaVu Sans"/>
                <a:ea typeface="Roboto"/>
              </a:rPr>
              <a:t>The Circular Economy: A User’s Guide</a:t>
            </a:r>
            <a:r>
              <a:rPr b="0" lang="de-DE" sz="900" spc="-1" strike="noStrike">
                <a:solidFill>
                  <a:srgbClr val="a6a6a6"/>
                </a:solidFill>
                <a:latin typeface="DejaVu Sans"/>
                <a:ea typeface="Roboto"/>
              </a:rPr>
              <a:t>.</a:t>
            </a:r>
            <a:endParaRPr b="0" lang="en-GB" sz="900" spc="-1" strike="noStrike">
              <a:solidFill>
                <a:srgbClr val="000000"/>
              </a:solidFill>
              <a:latin typeface="Arial"/>
            </a:endParaRPr>
          </a:p>
        </p:txBody>
      </p:sp>
      <p:sp>
        <p:nvSpPr>
          <p:cNvPr id="590" name="CustomShape 3"/>
          <p:cNvSpPr/>
          <p:nvPr/>
        </p:nvSpPr>
        <p:spPr>
          <a:xfrm>
            <a:off x="335520" y="1828800"/>
            <a:ext cx="10742040" cy="4333320"/>
          </a:xfrm>
          <a:prstGeom prst="rect">
            <a:avLst/>
          </a:prstGeom>
          <a:noFill/>
          <a:ln w="0">
            <a:solidFill>
              <a:srgbClr val="ffffff"/>
            </a:solidFill>
          </a:ln>
        </p:spPr>
        <p:style>
          <a:lnRef idx="0"/>
          <a:fillRef idx="0"/>
          <a:effectRef idx="0"/>
          <a:fontRef idx="minor"/>
        </p:style>
        <p:txBody>
          <a:bodyPr lIns="90000" rIns="90000" tIns="45000" bIns="45000" anchor="t">
            <a:noAutofit/>
          </a:bodyPr>
          <a:p>
            <a:pPr marL="1951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Stahel argues:</a:t>
            </a:r>
            <a:endParaRPr b="0" lang="en-GB" sz="1800" spc="-1" strike="noStrike">
              <a:solidFill>
                <a:srgbClr val="000000"/>
              </a:solidFill>
              <a:latin typeface="Arial"/>
            </a:endParaRPr>
          </a:p>
          <a:p>
            <a:pPr lvl="1" marL="652320" indent="-191160">
              <a:lnSpc>
                <a:spcPct val="100000"/>
              </a:lnSpc>
              <a:spcBef>
                <a:spcPts val="360"/>
              </a:spcBef>
              <a:buClr>
                <a:srgbClr val="008c4f"/>
              </a:buClr>
              <a:buSzPct val="80000"/>
              <a:buFont typeface="icomoon"/>
              <a:buChar char="—"/>
            </a:pPr>
            <a:r>
              <a:rPr b="0" lang="en-US" sz="1800" spc="-1" strike="noStrike">
                <a:solidFill>
                  <a:srgbClr val="000000"/>
                </a:solidFill>
                <a:latin typeface="DejaVu Sans"/>
                <a:ea typeface="DejaVu Sans"/>
              </a:rPr>
              <a:t>“</a:t>
            </a:r>
            <a:r>
              <a:rPr b="0" lang="en-US" sz="1800" spc="-1" strike="noStrike">
                <a:solidFill>
                  <a:srgbClr val="000000"/>
                </a:solidFill>
                <a:latin typeface="DejaVu Sans"/>
                <a:ea typeface="DejaVu Sans"/>
              </a:rPr>
              <a:t>The Performance Economy of selling goods and molecules as a service, function guarantees or results and performance, is the most sustainable business model of the circular industrial economy because by internalising the costs of product liability, of risk and waste, it offers manufacturers a strong financial incentive to prevent losses and waste.”</a:t>
            </a:r>
            <a:endParaRPr b="0" lang="en-GB" sz="1800" spc="-1" strike="noStrike">
              <a:solidFill>
                <a:srgbClr val="000000"/>
              </a:solidFill>
              <a:latin typeface="Arial"/>
            </a:endParaRPr>
          </a:p>
          <a:p>
            <a:pPr lvl="1" marL="652320" indent="-191160">
              <a:lnSpc>
                <a:spcPct val="100000"/>
              </a:lnSpc>
              <a:spcBef>
                <a:spcPts val="1945"/>
              </a:spcBef>
              <a:buClr>
                <a:srgbClr val="008c4f"/>
              </a:buClr>
              <a:buSzPct val="80000"/>
              <a:buFont typeface="icomoon"/>
              <a:buChar char="—"/>
            </a:pPr>
            <a:r>
              <a:rPr b="0" lang="en-US" sz="1800" spc="-1" strike="noStrike">
                <a:solidFill>
                  <a:srgbClr val="000000"/>
                </a:solidFill>
                <a:latin typeface="DejaVu Sans"/>
                <a:ea typeface="DejaVu Sans"/>
              </a:rPr>
              <a:t>“</a:t>
            </a:r>
            <a:r>
              <a:rPr b="0" lang="en-US" sz="1800" spc="-1" strike="noStrike">
                <a:solidFill>
                  <a:srgbClr val="000000"/>
                </a:solidFill>
                <a:latin typeface="DejaVu Sans"/>
                <a:ea typeface="DejaVu Sans"/>
              </a:rPr>
              <a:t>It maximises the profit potential by exploiting sufficiency, efficiency and systems solutions.”</a:t>
            </a:r>
            <a:endParaRPr b="0" lang="en-GB" sz="1800" spc="-1" strike="noStrike">
              <a:solidFill>
                <a:srgbClr val="000000"/>
              </a:solidFill>
              <a:latin typeface="Arial"/>
            </a:endParaRPr>
          </a:p>
          <a:p>
            <a:pPr lvl="1" marL="652320" indent="-191160">
              <a:lnSpc>
                <a:spcPct val="100000"/>
              </a:lnSpc>
              <a:spcBef>
                <a:spcPts val="1800"/>
              </a:spcBef>
              <a:buClr>
                <a:srgbClr val="008c4f"/>
              </a:buClr>
              <a:buSzPct val="80000"/>
              <a:buFont typeface="icomoon"/>
              <a:buChar char="—"/>
            </a:pPr>
            <a:r>
              <a:rPr b="0" lang="en-US" sz="1800" spc="-1" strike="noStrike">
                <a:solidFill>
                  <a:srgbClr val="000000"/>
                </a:solidFill>
                <a:latin typeface="DejaVu Sans"/>
                <a:ea typeface="DejaVu Sans"/>
              </a:rPr>
              <a:t>“</a:t>
            </a:r>
            <a:r>
              <a:rPr b="0" lang="en-US" sz="1800" spc="-1" strike="noStrike">
                <a:solidFill>
                  <a:srgbClr val="000000"/>
                </a:solidFill>
                <a:latin typeface="DejaVu Sans"/>
                <a:ea typeface="DejaVu Sans"/>
              </a:rPr>
              <a:t>In addition, by maintaining the ownership of objects and embodied resources, it creates long-term corporate and national resource security at low cost.”</a:t>
            </a: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1" name="CustomShape 1"/>
          <p:cNvSpPr/>
          <p:nvPr/>
        </p:nvSpPr>
        <p:spPr>
          <a:xfrm>
            <a:off x="335520" y="764640"/>
            <a:ext cx="10742040" cy="4928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Situating the LIE, the CIE and the PE</a:t>
            </a:r>
            <a:endParaRPr b="0" lang="en-GB" sz="2400" spc="-1" strike="noStrike">
              <a:solidFill>
                <a:srgbClr val="000000"/>
              </a:solidFill>
              <a:latin typeface="Arial"/>
            </a:endParaRPr>
          </a:p>
          <a:p>
            <a:pPr>
              <a:lnSpc>
                <a:spcPct val="100000"/>
              </a:lnSpc>
            </a:pPr>
            <a:endParaRPr b="0" lang="en-GB" sz="2400" spc="-1" strike="noStrike">
              <a:solidFill>
                <a:srgbClr val="000000"/>
              </a:solidFill>
              <a:latin typeface="Arial"/>
            </a:endParaRPr>
          </a:p>
        </p:txBody>
      </p:sp>
      <p:sp>
        <p:nvSpPr>
          <p:cNvPr id="592" name="CustomShape 2"/>
          <p:cNvSpPr/>
          <p:nvPr/>
        </p:nvSpPr>
        <p:spPr>
          <a:xfrm>
            <a:off x="263520" y="6411600"/>
            <a:ext cx="646956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de-DE" sz="900" spc="-1" strike="noStrike">
                <a:solidFill>
                  <a:srgbClr val="a6a6a6"/>
                </a:solidFill>
                <a:latin typeface="Roboto"/>
                <a:ea typeface="Roboto"/>
              </a:rPr>
              <a:t>Walter R. Stahel (2019) – </a:t>
            </a:r>
            <a:r>
              <a:rPr b="0" lang="en-US" sz="900" spc="-1" strike="noStrike">
                <a:solidFill>
                  <a:srgbClr val="a6a6a6"/>
                </a:solidFill>
                <a:latin typeface="Roboto"/>
                <a:ea typeface="Roboto"/>
              </a:rPr>
              <a:t>The Circular Economy: A User’s Guide</a:t>
            </a:r>
            <a:r>
              <a:rPr b="0" lang="de-DE" sz="900" spc="-1" strike="noStrike">
                <a:solidFill>
                  <a:srgbClr val="a6a6a6"/>
                </a:solidFill>
                <a:latin typeface="Roboto"/>
                <a:ea typeface="Roboto"/>
              </a:rPr>
              <a:t>.</a:t>
            </a:r>
            <a:endParaRPr b="0" lang="en-GB" sz="900" spc="-1" strike="noStrike">
              <a:solidFill>
                <a:srgbClr val="000000"/>
              </a:solidFill>
              <a:latin typeface="Arial"/>
            </a:endParaRPr>
          </a:p>
        </p:txBody>
      </p:sp>
      <p:sp>
        <p:nvSpPr>
          <p:cNvPr id="593" name="CustomShape 3"/>
          <p:cNvSpPr/>
          <p:nvPr/>
        </p:nvSpPr>
        <p:spPr>
          <a:xfrm>
            <a:off x="335520" y="1571400"/>
            <a:ext cx="4237920" cy="4726440"/>
          </a:xfrm>
          <a:prstGeom prst="rect">
            <a:avLst/>
          </a:prstGeom>
          <a:noFill/>
          <a:ln w="0">
            <a:solidFill>
              <a:srgbClr val="ffffff"/>
            </a:solidFill>
          </a:ln>
        </p:spPr>
        <p:style>
          <a:lnRef idx="0"/>
          <a:fillRef idx="0"/>
          <a:effectRef idx="0"/>
          <a:fontRef idx="minor"/>
        </p:style>
        <p:txBody>
          <a:bodyPr lIns="90000" rIns="90000" tIns="45000" bIns="45000" anchor="t">
            <a:noAutofit/>
          </a:bodyPr>
          <a:p>
            <a:pPr marL="195120" indent="-191160">
              <a:lnSpc>
                <a:spcPct val="100000"/>
              </a:lnSpc>
              <a:spcBef>
                <a:spcPts val="360"/>
              </a:spcBef>
              <a:buClr>
                <a:srgbClr val="008c4f"/>
              </a:buClr>
              <a:buSzPct val="115000"/>
              <a:buFont typeface="Wingdings" charset="2"/>
              <a:buChar char=""/>
            </a:pPr>
            <a:r>
              <a:rPr b="1" lang="en-US" sz="1800" spc="-1" strike="noStrike">
                <a:solidFill>
                  <a:srgbClr val="000000"/>
                </a:solidFill>
                <a:latin typeface="DejaVu Sans"/>
                <a:ea typeface="DejaVu Sans"/>
              </a:rPr>
              <a:t>Circle:</a:t>
            </a:r>
            <a:r>
              <a:rPr b="0" lang="en-US" sz="1800" spc="-1" strike="noStrike">
                <a:solidFill>
                  <a:srgbClr val="000000"/>
                </a:solidFill>
                <a:latin typeface="DejaVu Sans"/>
                <a:ea typeface="DejaVu Sans"/>
              </a:rPr>
              <a:t> Managing the utilisation or use phase of stocks of manufactured objects and their components, by maintaining the value and quality of infrastructure, buildings, investment goods, equipment and durable consumer goods in a local or regional economy </a:t>
            </a: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marL="360">
              <a:lnSpc>
                <a:spcPct val="100000"/>
              </a:lnSpc>
              <a:spcBef>
                <a:spcPts val="360"/>
              </a:spcBef>
            </a:pPr>
            <a:r>
              <a:rPr b="0" lang="en-US" sz="1800" spc="-1" strike="noStrike">
                <a:solidFill>
                  <a:srgbClr val="ffffff"/>
                </a:solidFill>
                <a:latin typeface="DejaVu Sans"/>
                <a:ea typeface="DejaVu Sans"/>
              </a:rPr>
              <a:t>Small square: Local use-focused PE</a:t>
            </a:r>
            <a:endParaRPr b="0" lang="en-GB" sz="1800" spc="-1" strike="noStrike">
              <a:solidFill>
                <a:srgbClr val="000000"/>
              </a:solidFill>
              <a:latin typeface="Arial"/>
            </a:endParaRPr>
          </a:p>
          <a:p>
            <a:pPr marL="360">
              <a:lnSpc>
                <a:spcPct val="100000"/>
              </a:lnSpc>
              <a:spcBef>
                <a:spcPts val="360"/>
              </a:spcBef>
            </a:pPr>
            <a:endParaRPr b="0" lang="en-GB" sz="1800" spc="-1" strike="noStrike">
              <a:solidFill>
                <a:srgbClr val="000000"/>
              </a:solidFill>
              <a:latin typeface="Arial"/>
            </a:endParaRPr>
          </a:p>
          <a:p>
            <a:pPr marL="360">
              <a:lnSpc>
                <a:spcPct val="100000"/>
              </a:lnSpc>
              <a:spcBef>
                <a:spcPts val="360"/>
              </a:spcBef>
            </a:pPr>
            <a:r>
              <a:rPr b="0" lang="en-US" sz="1800" spc="-1" strike="noStrike">
                <a:solidFill>
                  <a:srgbClr val="ffffff"/>
                </a:solidFill>
                <a:latin typeface="DejaVu Sans"/>
                <a:ea typeface="DejaVu Sans"/>
              </a:rPr>
              <a:t>Big square: Flows of used materials returning to the raw material producer to recover molecules and atoms in a globalised economy </a:t>
            </a:r>
            <a:endParaRPr b="0" lang="en-GB" sz="1800" spc="-1" strike="noStrike">
              <a:solidFill>
                <a:srgbClr val="000000"/>
              </a:solidFill>
              <a:latin typeface="Arial"/>
            </a:endParaRPr>
          </a:p>
        </p:txBody>
      </p:sp>
      <p:pic>
        <p:nvPicPr>
          <p:cNvPr id="594" name="" descr=""/>
          <p:cNvPicPr/>
          <p:nvPr/>
        </p:nvPicPr>
        <p:blipFill>
          <a:blip r:embed="rId1"/>
          <a:stretch/>
        </p:blipFill>
        <p:spPr>
          <a:xfrm>
            <a:off x="4173120" y="703800"/>
            <a:ext cx="7421040" cy="5054760"/>
          </a:xfrm>
          <a:prstGeom prst="rect">
            <a:avLst/>
          </a:prstGeom>
          <a:ln w="0">
            <a:noFill/>
          </a:ln>
        </p:spPr>
      </p:pic>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5" name="CustomShape 1"/>
          <p:cNvSpPr/>
          <p:nvPr/>
        </p:nvSpPr>
        <p:spPr>
          <a:xfrm>
            <a:off x="335520" y="764640"/>
            <a:ext cx="10742040" cy="4928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Situating the LIE, the CIE and the PE</a:t>
            </a:r>
            <a:endParaRPr b="0" lang="en-GB" sz="2400" spc="-1" strike="noStrike">
              <a:solidFill>
                <a:srgbClr val="000000"/>
              </a:solidFill>
              <a:latin typeface="Arial"/>
            </a:endParaRPr>
          </a:p>
          <a:p>
            <a:pPr>
              <a:lnSpc>
                <a:spcPct val="100000"/>
              </a:lnSpc>
            </a:pPr>
            <a:endParaRPr b="0" lang="en-GB" sz="2400" spc="-1" strike="noStrike">
              <a:solidFill>
                <a:srgbClr val="000000"/>
              </a:solidFill>
              <a:latin typeface="Arial"/>
            </a:endParaRPr>
          </a:p>
        </p:txBody>
      </p:sp>
      <p:sp>
        <p:nvSpPr>
          <p:cNvPr id="596" name="CustomShape 2"/>
          <p:cNvSpPr/>
          <p:nvPr/>
        </p:nvSpPr>
        <p:spPr>
          <a:xfrm>
            <a:off x="263520" y="6411600"/>
            <a:ext cx="646956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de-DE" sz="900" spc="-1" strike="noStrike">
                <a:solidFill>
                  <a:srgbClr val="a6a6a6"/>
                </a:solidFill>
                <a:latin typeface="Roboto"/>
                <a:ea typeface="Roboto"/>
              </a:rPr>
              <a:t>Walter R. Stahel (2019) – </a:t>
            </a:r>
            <a:r>
              <a:rPr b="0" lang="en-US" sz="900" spc="-1" strike="noStrike">
                <a:solidFill>
                  <a:srgbClr val="a6a6a6"/>
                </a:solidFill>
                <a:latin typeface="Roboto"/>
                <a:ea typeface="Roboto"/>
              </a:rPr>
              <a:t>The Circular Economy: A User’s Guide</a:t>
            </a:r>
            <a:r>
              <a:rPr b="0" lang="de-DE" sz="900" spc="-1" strike="noStrike">
                <a:solidFill>
                  <a:srgbClr val="a6a6a6"/>
                </a:solidFill>
                <a:latin typeface="Roboto"/>
                <a:ea typeface="Roboto"/>
              </a:rPr>
              <a:t>.</a:t>
            </a:r>
            <a:endParaRPr b="0" lang="en-GB" sz="900" spc="-1" strike="noStrike">
              <a:solidFill>
                <a:srgbClr val="000000"/>
              </a:solidFill>
              <a:latin typeface="Arial"/>
            </a:endParaRPr>
          </a:p>
        </p:txBody>
      </p:sp>
      <p:sp>
        <p:nvSpPr>
          <p:cNvPr id="597" name="CustomShape 3"/>
          <p:cNvSpPr/>
          <p:nvPr/>
        </p:nvSpPr>
        <p:spPr>
          <a:xfrm>
            <a:off x="335520" y="1571400"/>
            <a:ext cx="4237920" cy="4726440"/>
          </a:xfrm>
          <a:prstGeom prst="rect">
            <a:avLst/>
          </a:prstGeom>
          <a:noFill/>
          <a:ln w="0">
            <a:solidFill>
              <a:srgbClr val="ffffff"/>
            </a:solidFill>
          </a:ln>
        </p:spPr>
        <p:style>
          <a:lnRef idx="0"/>
          <a:fillRef idx="0"/>
          <a:effectRef idx="0"/>
          <a:fontRef idx="minor"/>
        </p:style>
        <p:txBody>
          <a:bodyPr lIns="90000" rIns="90000" tIns="45000" bIns="45000" anchor="t">
            <a:noAutofit/>
          </a:bodyPr>
          <a:p>
            <a:pPr marL="195120" indent="-191160">
              <a:lnSpc>
                <a:spcPct val="100000"/>
              </a:lnSpc>
              <a:spcBef>
                <a:spcPts val="360"/>
              </a:spcBef>
              <a:buClr>
                <a:srgbClr val="008c4f"/>
              </a:buClr>
              <a:buSzPct val="115000"/>
              <a:buFont typeface="Wingdings" charset="2"/>
              <a:buChar char=""/>
            </a:pPr>
            <a:r>
              <a:rPr b="1" lang="en-US" sz="1800" spc="-1" strike="noStrike">
                <a:solidFill>
                  <a:srgbClr val="000000"/>
                </a:solidFill>
                <a:latin typeface="DejaVu Sans"/>
                <a:ea typeface="DejaVu Sans"/>
              </a:rPr>
              <a:t>Circle:</a:t>
            </a:r>
            <a:r>
              <a:rPr b="0" lang="en-US" sz="1800" spc="-1" strike="noStrike">
                <a:solidFill>
                  <a:srgbClr val="000000"/>
                </a:solidFill>
                <a:latin typeface="DejaVu Sans"/>
                <a:ea typeface="DejaVu Sans"/>
              </a:rPr>
              <a:t> Managing the utilisation or use phase of stocks of manufactured objects and their components, by maintaining the value and quality of infrastructure, buildings, investment goods, equipment and durable consumer goods in a local or regional economy </a:t>
            </a:r>
            <a:endParaRPr b="0" lang="en-GB" sz="1800" spc="-1" strike="noStrike">
              <a:solidFill>
                <a:srgbClr val="000000"/>
              </a:solidFill>
              <a:latin typeface="Arial"/>
            </a:endParaRPr>
          </a:p>
          <a:p>
            <a:pPr marL="195120" indent="-191160">
              <a:lnSpc>
                <a:spcPct val="100000"/>
              </a:lnSpc>
              <a:spcBef>
                <a:spcPts val="649"/>
              </a:spcBef>
              <a:buClr>
                <a:srgbClr val="008c4f"/>
              </a:buClr>
              <a:buSzPct val="115000"/>
              <a:buFont typeface="Wingdings" charset="2"/>
              <a:buChar char=""/>
            </a:pPr>
            <a:r>
              <a:rPr b="1" lang="en-US" sz="1800" spc="-1" strike="noStrike">
                <a:solidFill>
                  <a:srgbClr val="000000"/>
                </a:solidFill>
                <a:latin typeface="DejaVu Sans"/>
                <a:ea typeface="DejaVu Sans"/>
              </a:rPr>
              <a:t>Small square: </a:t>
            </a:r>
            <a:r>
              <a:rPr b="0" lang="en-US" sz="1800" spc="-1" strike="noStrike">
                <a:solidFill>
                  <a:srgbClr val="000000"/>
                </a:solidFill>
                <a:latin typeface="DejaVu Sans"/>
                <a:ea typeface="DejaVu Sans"/>
              </a:rPr>
              <a:t>Local use-focused PE</a:t>
            </a: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marL="360">
              <a:lnSpc>
                <a:spcPct val="100000"/>
              </a:lnSpc>
              <a:spcBef>
                <a:spcPts val="360"/>
              </a:spcBef>
            </a:pPr>
            <a:r>
              <a:rPr b="0" lang="en-US" sz="1800" spc="-1" strike="noStrike">
                <a:solidFill>
                  <a:srgbClr val="ffffff"/>
                </a:solidFill>
                <a:latin typeface="DejaVu Sans"/>
                <a:ea typeface="DejaVu Sans"/>
              </a:rPr>
              <a:t>Big square: Flows of used materials returning to the raw material producer to recover molecules and atoms in a globalised economy </a:t>
            </a:r>
            <a:endParaRPr b="0" lang="en-GB" sz="1800" spc="-1" strike="noStrike">
              <a:solidFill>
                <a:srgbClr val="000000"/>
              </a:solidFill>
              <a:latin typeface="Arial"/>
            </a:endParaRPr>
          </a:p>
        </p:txBody>
      </p:sp>
      <p:pic>
        <p:nvPicPr>
          <p:cNvPr id="598" name="" descr=""/>
          <p:cNvPicPr/>
          <p:nvPr/>
        </p:nvPicPr>
        <p:blipFill>
          <a:blip r:embed="rId1"/>
          <a:stretch/>
        </p:blipFill>
        <p:spPr>
          <a:xfrm>
            <a:off x="4173120" y="704160"/>
            <a:ext cx="7421040" cy="5054760"/>
          </a:xfrm>
          <a:prstGeom prst="rect">
            <a:avLst/>
          </a:prstGeom>
          <a:ln w="0">
            <a:noFill/>
          </a:ln>
        </p:spPr>
      </p:pic>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9" name="CustomShape 1"/>
          <p:cNvSpPr/>
          <p:nvPr/>
        </p:nvSpPr>
        <p:spPr>
          <a:xfrm>
            <a:off x="335520" y="764640"/>
            <a:ext cx="10742040" cy="4928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Situating the LIE, the CIE and the PE</a:t>
            </a:r>
            <a:endParaRPr b="0" lang="en-GB" sz="2400" spc="-1" strike="noStrike">
              <a:solidFill>
                <a:srgbClr val="000000"/>
              </a:solidFill>
              <a:latin typeface="Arial"/>
            </a:endParaRPr>
          </a:p>
          <a:p>
            <a:pPr>
              <a:lnSpc>
                <a:spcPct val="100000"/>
              </a:lnSpc>
            </a:pPr>
            <a:endParaRPr b="0" lang="en-GB" sz="2400" spc="-1" strike="noStrike">
              <a:solidFill>
                <a:srgbClr val="000000"/>
              </a:solidFill>
              <a:latin typeface="Arial"/>
            </a:endParaRPr>
          </a:p>
        </p:txBody>
      </p:sp>
      <p:sp>
        <p:nvSpPr>
          <p:cNvPr id="600" name="CustomShape 2"/>
          <p:cNvSpPr/>
          <p:nvPr/>
        </p:nvSpPr>
        <p:spPr>
          <a:xfrm>
            <a:off x="263520" y="6411600"/>
            <a:ext cx="646956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de-DE" sz="900" spc="-1" strike="noStrike">
                <a:solidFill>
                  <a:srgbClr val="a6a6a6"/>
                </a:solidFill>
                <a:latin typeface="Roboto"/>
                <a:ea typeface="Roboto"/>
              </a:rPr>
              <a:t>Walter R. Stahel (2019) – </a:t>
            </a:r>
            <a:r>
              <a:rPr b="0" lang="en-US" sz="900" spc="-1" strike="noStrike">
                <a:solidFill>
                  <a:srgbClr val="a6a6a6"/>
                </a:solidFill>
                <a:latin typeface="Roboto"/>
                <a:ea typeface="Roboto"/>
              </a:rPr>
              <a:t>The Circular Economy: A User’s Guide</a:t>
            </a:r>
            <a:r>
              <a:rPr b="0" lang="de-DE" sz="900" spc="-1" strike="noStrike">
                <a:solidFill>
                  <a:srgbClr val="a6a6a6"/>
                </a:solidFill>
                <a:latin typeface="Roboto"/>
                <a:ea typeface="Roboto"/>
              </a:rPr>
              <a:t>.</a:t>
            </a:r>
            <a:endParaRPr b="0" lang="en-GB" sz="900" spc="-1" strike="noStrike">
              <a:solidFill>
                <a:srgbClr val="000000"/>
              </a:solidFill>
              <a:latin typeface="Arial"/>
            </a:endParaRPr>
          </a:p>
        </p:txBody>
      </p:sp>
      <p:sp>
        <p:nvSpPr>
          <p:cNvPr id="601" name="CustomShape 3"/>
          <p:cNvSpPr/>
          <p:nvPr/>
        </p:nvSpPr>
        <p:spPr>
          <a:xfrm>
            <a:off x="335520" y="1571400"/>
            <a:ext cx="4237920" cy="4726440"/>
          </a:xfrm>
          <a:prstGeom prst="rect">
            <a:avLst/>
          </a:prstGeom>
          <a:noFill/>
          <a:ln w="0">
            <a:solidFill>
              <a:srgbClr val="ffffff"/>
            </a:solidFill>
          </a:ln>
        </p:spPr>
        <p:style>
          <a:lnRef idx="0"/>
          <a:fillRef idx="0"/>
          <a:effectRef idx="0"/>
          <a:fontRef idx="minor"/>
        </p:style>
        <p:txBody>
          <a:bodyPr lIns="90000" rIns="90000" tIns="45000" bIns="45000" anchor="t">
            <a:noAutofit/>
          </a:bodyPr>
          <a:p>
            <a:pPr marL="195120" indent="-191160">
              <a:lnSpc>
                <a:spcPct val="100000"/>
              </a:lnSpc>
              <a:spcBef>
                <a:spcPts val="360"/>
              </a:spcBef>
              <a:buClr>
                <a:srgbClr val="008c4f"/>
              </a:buClr>
              <a:buSzPct val="115000"/>
              <a:buFont typeface="Wingdings" charset="2"/>
              <a:buChar char=""/>
            </a:pPr>
            <a:r>
              <a:rPr b="1" lang="en-US" sz="1800" spc="-1" strike="noStrike">
                <a:solidFill>
                  <a:srgbClr val="000000"/>
                </a:solidFill>
                <a:latin typeface="DejaVu Sans"/>
                <a:ea typeface="DejaVu Sans"/>
              </a:rPr>
              <a:t>Circle:</a:t>
            </a:r>
            <a:r>
              <a:rPr b="0" lang="en-US" sz="1800" spc="-1" strike="noStrike">
                <a:solidFill>
                  <a:srgbClr val="000000"/>
                </a:solidFill>
                <a:latin typeface="DejaVu Sans"/>
                <a:ea typeface="DejaVu Sans"/>
              </a:rPr>
              <a:t> Managing the utilisation or use phase of stocks of manufactured objects and their components, by maintaining the value and quality of infrastructure, buildings, investment goods, equipment and durable consumer goods in a local or regional economy </a:t>
            </a:r>
            <a:endParaRPr b="0" lang="en-GB" sz="1800" spc="-1" strike="noStrike">
              <a:solidFill>
                <a:srgbClr val="000000"/>
              </a:solidFill>
              <a:latin typeface="Arial"/>
            </a:endParaRPr>
          </a:p>
          <a:p>
            <a:pPr marL="195120" indent="-191160">
              <a:lnSpc>
                <a:spcPct val="100000"/>
              </a:lnSpc>
              <a:spcBef>
                <a:spcPts val="649"/>
              </a:spcBef>
              <a:buClr>
                <a:srgbClr val="008c4f"/>
              </a:buClr>
              <a:buSzPct val="115000"/>
              <a:buFont typeface="Wingdings" charset="2"/>
              <a:buChar char=""/>
            </a:pPr>
            <a:r>
              <a:rPr b="1" lang="en-US" sz="1800" spc="-1" strike="noStrike">
                <a:solidFill>
                  <a:srgbClr val="000000"/>
                </a:solidFill>
                <a:latin typeface="DejaVu Sans"/>
                <a:ea typeface="DejaVu Sans"/>
              </a:rPr>
              <a:t>Small square: </a:t>
            </a:r>
            <a:r>
              <a:rPr b="0" lang="en-US" sz="1800" spc="-1" strike="noStrike">
                <a:solidFill>
                  <a:srgbClr val="000000"/>
                </a:solidFill>
                <a:latin typeface="DejaVu Sans"/>
                <a:ea typeface="DejaVu Sans"/>
              </a:rPr>
              <a:t>Local use-focused PE</a:t>
            </a:r>
            <a:endParaRPr b="0" lang="en-GB" sz="1800" spc="-1" strike="noStrike">
              <a:solidFill>
                <a:srgbClr val="000000"/>
              </a:solidFill>
              <a:latin typeface="Arial"/>
            </a:endParaRPr>
          </a:p>
          <a:p>
            <a:pPr marL="195120" indent="-191160">
              <a:lnSpc>
                <a:spcPct val="100000"/>
              </a:lnSpc>
              <a:spcBef>
                <a:spcPts val="649"/>
              </a:spcBef>
              <a:buClr>
                <a:srgbClr val="008c4f"/>
              </a:buClr>
              <a:buSzPct val="115000"/>
              <a:buFont typeface="Wingdings" charset="2"/>
              <a:buChar char=""/>
            </a:pPr>
            <a:r>
              <a:rPr b="1" lang="en-US" sz="1800" spc="-1" strike="noStrike">
                <a:solidFill>
                  <a:srgbClr val="000000"/>
                </a:solidFill>
                <a:latin typeface="DejaVu Sans"/>
                <a:ea typeface="DejaVu Sans"/>
              </a:rPr>
              <a:t>Big square: </a:t>
            </a:r>
            <a:r>
              <a:rPr b="0" lang="en-US" sz="1800" spc="-1" strike="noStrike">
                <a:solidFill>
                  <a:srgbClr val="000000"/>
                </a:solidFill>
                <a:latin typeface="DejaVu Sans"/>
                <a:ea typeface="DejaVu Sans"/>
              </a:rPr>
              <a:t>Flows of used materials returning to the raw material producer to recover molecules and atoms in a globalised economy </a:t>
            </a:r>
            <a:endParaRPr b="0" lang="en-GB" sz="1800" spc="-1" strike="noStrike">
              <a:solidFill>
                <a:srgbClr val="000000"/>
              </a:solidFill>
              <a:latin typeface="Arial"/>
            </a:endParaRPr>
          </a:p>
        </p:txBody>
      </p:sp>
      <p:pic>
        <p:nvPicPr>
          <p:cNvPr id="602" name="" descr=""/>
          <p:cNvPicPr/>
          <p:nvPr/>
        </p:nvPicPr>
        <p:blipFill>
          <a:blip r:embed="rId1"/>
          <a:stretch/>
        </p:blipFill>
        <p:spPr>
          <a:xfrm>
            <a:off x="4173120" y="704160"/>
            <a:ext cx="7421040" cy="5054760"/>
          </a:xfrm>
          <a:prstGeom prst="rect">
            <a:avLst/>
          </a:prstGeom>
          <a:ln w="0">
            <a:noFill/>
          </a:ln>
        </p:spPr>
      </p:pic>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03" name="CustomShape 167"/>
          <p:cNvSpPr/>
          <p:nvPr/>
        </p:nvSpPr>
        <p:spPr>
          <a:xfrm>
            <a:off x="335520" y="4406760"/>
            <a:ext cx="10743120" cy="13521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de-DE" sz="3000" spc="-1" strike="noStrike" cap="all">
                <a:solidFill>
                  <a:srgbClr val="008c4f"/>
                </a:solidFill>
                <a:latin typeface="DejaVu Sans"/>
                <a:ea typeface="DejaVu Sans"/>
              </a:rPr>
              <a:t>Emerging Technologies for the Circular Economy</a:t>
            </a:r>
            <a:endParaRPr b="0" lang="en-GB" sz="3000" spc="-1" strike="noStrike">
              <a:solidFill>
                <a:srgbClr val="000000"/>
              </a:solidFill>
              <a:latin typeface="Arial"/>
            </a:endParaRPr>
          </a:p>
        </p:txBody>
      </p:sp>
      <p:sp>
        <p:nvSpPr>
          <p:cNvPr id="604" name="CustomShape 26"/>
          <p:cNvSpPr/>
          <p:nvPr/>
        </p:nvSpPr>
        <p:spPr>
          <a:xfrm>
            <a:off x="335520" y="2906640"/>
            <a:ext cx="10743120" cy="14900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05" name="CustomShape 169"/>
          <p:cNvSpPr/>
          <p:nvPr/>
        </p:nvSpPr>
        <p:spPr>
          <a:xfrm>
            <a:off x="335520" y="764640"/>
            <a:ext cx="10743120" cy="4939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de-DE" sz="2400" spc="-1" strike="noStrike">
                <a:solidFill>
                  <a:srgbClr val="000000"/>
                </a:solidFill>
                <a:latin typeface="DejaVu Sans"/>
                <a:ea typeface="DejaVu Sans"/>
              </a:rPr>
              <a:t>The Nature of Technology </a:t>
            </a:r>
            <a:endParaRPr b="0" lang="en-GB" sz="2400" spc="-1" strike="noStrike">
              <a:solidFill>
                <a:srgbClr val="000000"/>
              </a:solidFill>
              <a:latin typeface="Arial"/>
            </a:endParaRPr>
          </a:p>
        </p:txBody>
      </p:sp>
      <p:sp>
        <p:nvSpPr>
          <p:cNvPr id="606" name="CustomShape 28"/>
          <p:cNvSpPr/>
          <p:nvPr/>
        </p:nvSpPr>
        <p:spPr>
          <a:xfrm>
            <a:off x="335520" y="2091600"/>
            <a:ext cx="10743120" cy="2962800"/>
          </a:xfrm>
          <a:prstGeom prst="rect">
            <a:avLst/>
          </a:prstGeom>
          <a:noFill/>
          <a:ln w="0">
            <a:noFill/>
          </a:ln>
        </p:spPr>
        <p:style>
          <a:lnRef idx="0"/>
          <a:fillRef idx="0"/>
          <a:effectRef idx="0"/>
          <a:fontRef idx="minor"/>
        </p:style>
        <p:txBody>
          <a:bodyPr lIns="90000" rIns="90000" tIns="45000" bIns="45000" anchor="t">
            <a:noAutofit/>
          </a:bodyPr>
          <a:p>
            <a:pPr marL="195120" indent="-19188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In the past many new technologies have emerged and disrupted existing economical models.</a:t>
            </a: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p:txBody>
      </p:sp>
      <p:sp>
        <p:nvSpPr>
          <p:cNvPr id="607" name="CustomShape 29"/>
          <p:cNvSpPr/>
          <p:nvPr/>
        </p:nvSpPr>
        <p:spPr>
          <a:xfrm>
            <a:off x="263520" y="6411600"/>
            <a:ext cx="647064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DejaVu Sans"/>
                <a:ea typeface="Roboto"/>
              </a:rPr>
              <a:t>Arthur, Brian (2011) – The Nature of Technology: What It Is and How It Evolves.</a:t>
            </a:r>
            <a:endParaRPr b="0" lang="en-GB"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08" name="CustomShape 172"/>
          <p:cNvSpPr/>
          <p:nvPr/>
        </p:nvSpPr>
        <p:spPr>
          <a:xfrm>
            <a:off x="335520" y="764640"/>
            <a:ext cx="10743120" cy="4939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de-DE" sz="2400" spc="-1" strike="noStrike">
                <a:solidFill>
                  <a:srgbClr val="000000"/>
                </a:solidFill>
                <a:latin typeface="DejaVu Sans"/>
                <a:ea typeface="DejaVu Sans"/>
              </a:rPr>
              <a:t>The Nature of Technology </a:t>
            </a:r>
            <a:endParaRPr b="0" lang="en-GB" sz="2400" spc="-1" strike="noStrike">
              <a:solidFill>
                <a:srgbClr val="000000"/>
              </a:solidFill>
              <a:latin typeface="Arial"/>
            </a:endParaRPr>
          </a:p>
        </p:txBody>
      </p:sp>
      <p:sp>
        <p:nvSpPr>
          <p:cNvPr id="609" name="CustomShape 30"/>
          <p:cNvSpPr/>
          <p:nvPr/>
        </p:nvSpPr>
        <p:spPr>
          <a:xfrm>
            <a:off x="335520" y="2091600"/>
            <a:ext cx="10743120" cy="2962800"/>
          </a:xfrm>
          <a:prstGeom prst="rect">
            <a:avLst/>
          </a:prstGeom>
          <a:noFill/>
          <a:ln w="0">
            <a:noFill/>
          </a:ln>
        </p:spPr>
        <p:style>
          <a:lnRef idx="0"/>
          <a:fillRef idx="0"/>
          <a:effectRef idx="0"/>
          <a:fontRef idx="minor"/>
        </p:style>
        <p:txBody>
          <a:bodyPr lIns="90000" rIns="90000" tIns="45000" bIns="45000" anchor="t">
            <a:noAutofit/>
          </a:bodyPr>
          <a:p>
            <a:pPr marL="195120" indent="-19188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In the past many new technologies have emerged and disrupted existing economical models.</a:t>
            </a: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marL="195120" indent="-19188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B. Arthur stipulates that an </a:t>
            </a:r>
            <a:r>
              <a:rPr b="0" i="1" lang="en-US" sz="1800" spc="-1" strike="noStrike">
                <a:solidFill>
                  <a:srgbClr val="000000"/>
                </a:solidFill>
                <a:latin typeface="DejaVu Sans"/>
                <a:ea typeface="DejaVu Sans"/>
              </a:rPr>
              <a:t>economy is an expression of its technologies</a:t>
            </a: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p:txBody>
      </p:sp>
      <p:sp>
        <p:nvSpPr>
          <p:cNvPr id="610" name="CustomShape 31"/>
          <p:cNvSpPr/>
          <p:nvPr/>
        </p:nvSpPr>
        <p:spPr>
          <a:xfrm>
            <a:off x="263520" y="6411600"/>
            <a:ext cx="647064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DejaVu Sans"/>
                <a:ea typeface="Roboto"/>
              </a:rPr>
              <a:t>Arthur, Brian (2011) – The Nature of Technology: What It Is and How It Evolves.</a:t>
            </a:r>
            <a:endParaRPr b="0" lang="en-GB"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1" name="CustomShape 175"/>
          <p:cNvSpPr/>
          <p:nvPr/>
        </p:nvSpPr>
        <p:spPr>
          <a:xfrm>
            <a:off x="335520" y="764640"/>
            <a:ext cx="10743120" cy="4939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de-DE" sz="2400" spc="-1" strike="noStrike">
                <a:solidFill>
                  <a:srgbClr val="000000"/>
                </a:solidFill>
                <a:latin typeface="DejaVu Sans"/>
                <a:ea typeface="DejaVu Sans"/>
              </a:rPr>
              <a:t>The Nature of Technology </a:t>
            </a:r>
            <a:endParaRPr b="0" lang="en-GB" sz="2400" spc="-1" strike="noStrike">
              <a:solidFill>
                <a:srgbClr val="000000"/>
              </a:solidFill>
              <a:latin typeface="Arial"/>
            </a:endParaRPr>
          </a:p>
        </p:txBody>
      </p:sp>
      <p:sp>
        <p:nvSpPr>
          <p:cNvPr id="612" name="CustomShape 32"/>
          <p:cNvSpPr/>
          <p:nvPr/>
        </p:nvSpPr>
        <p:spPr>
          <a:xfrm>
            <a:off x="335520" y="2091600"/>
            <a:ext cx="10743120" cy="2962800"/>
          </a:xfrm>
          <a:prstGeom prst="rect">
            <a:avLst/>
          </a:prstGeom>
          <a:noFill/>
          <a:ln w="0">
            <a:noFill/>
          </a:ln>
        </p:spPr>
        <p:style>
          <a:lnRef idx="0"/>
          <a:fillRef idx="0"/>
          <a:effectRef idx="0"/>
          <a:fontRef idx="minor"/>
        </p:style>
        <p:txBody>
          <a:bodyPr lIns="90000" rIns="90000" tIns="45000" bIns="45000" anchor="t">
            <a:noAutofit/>
          </a:bodyPr>
          <a:p>
            <a:pPr marL="195120" indent="-19188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In the past many new technologies have emerged and disrupted existing economical models.</a:t>
            </a: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marL="195120" indent="-19188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B. Arthur stipulates that an </a:t>
            </a:r>
            <a:r>
              <a:rPr b="0" i="1" lang="en-US" sz="1800" spc="-1" strike="noStrike">
                <a:solidFill>
                  <a:srgbClr val="000000"/>
                </a:solidFill>
                <a:latin typeface="DejaVu Sans"/>
                <a:ea typeface="DejaVu Sans"/>
              </a:rPr>
              <a:t>economy is an expression of its technologies</a:t>
            </a:r>
            <a:endParaRPr b="0" lang="en-GB" sz="1800" spc="-1" strike="noStrike">
              <a:solidFill>
                <a:srgbClr val="000000"/>
              </a:solidFill>
              <a:latin typeface="Arial"/>
            </a:endParaRPr>
          </a:p>
          <a:p>
            <a:pPr lvl="1" marL="432000" indent="-213480">
              <a:lnSpc>
                <a:spcPct val="100000"/>
              </a:lnSpc>
              <a:spcBef>
                <a:spcPts val="360"/>
              </a:spcBef>
              <a:buClr>
                <a:srgbClr val="000000"/>
              </a:buClr>
              <a:buSzPct val="45000"/>
              <a:buFont typeface="Wingdings" charset="2"/>
              <a:buChar char=""/>
            </a:pPr>
            <a:r>
              <a:rPr b="0" lang="en-US" sz="1800" spc="-1" strike="noStrike">
                <a:solidFill>
                  <a:srgbClr val="000000"/>
                </a:solidFill>
                <a:latin typeface="DejaVu Sans"/>
                <a:ea typeface="DejaVu Sans"/>
              </a:rPr>
              <a:t>Thus, it can be argued that the current unsatisfying state of </a:t>
            </a:r>
            <a:r>
              <a:rPr b="0" lang="en-US" sz="1800" spc="-1" strike="noStrike" u="sng">
                <a:solidFill>
                  <a:srgbClr val="000000"/>
                </a:solidFill>
                <a:uFillTx/>
                <a:latin typeface="DejaVu Sans"/>
                <a:ea typeface="DejaVu Sans"/>
              </a:rPr>
              <a:t>the Circular Economy reflects a lack of sufficiently developed technologies</a:t>
            </a:r>
            <a:r>
              <a:rPr b="0" lang="en-US" sz="1800" spc="-1" strike="noStrike">
                <a:solidFill>
                  <a:srgbClr val="000000"/>
                </a:solidFill>
                <a:latin typeface="DejaVu Sans"/>
                <a:ea typeface="DejaVu Sans"/>
              </a:rPr>
              <a:t> that express themselves                 within the CE. </a:t>
            </a:r>
            <a:endParaRPr b="0" lang="en-GB" sz="1800" spc="-1" strike="noStrike">
              <a:solidFill>
                <a:srgbClr val="000000"/>
              </a:solidFill>
              <a:latin typeface="Arial"/>
            </a:endParaRPr>
          </a:p>
          <a:p>
            <a:pPr lvl="1" marL="432000" indent="-213480">
              <a:lnSpc>
                <a:spcPct val="100000"/>
              </a:lnSpc>
              <a:spcBef>
                <a:spcPts val="360"/>
              </a:spcBef>
              <a:buClr>
                <a:srgbClr val="000000"/>
              </a:buClr>
              <a:buSzPct val="45000"/>
              <a:buFont typeface="Wingdings" charset="2"/>
              <a:buChar char=""/>
            </a:pPr>
            <a:r>
              <a:rPr b="0" lang="en-US" sz="1800" spc="-1" strike="noStrike">
                <a:solidFill>
                  <a:srgbClr val="000000"/>
                </a:solidFill>
                <a:latin typeface="DejaVu Sans"/>
                <a:ea typeface="DejaVu Sans"/>
              </a:rPr>
              <a:t>Or, more precisely – difficulties of the stakeholders in combining the technologies </a:t>
            </a: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    that are required to enable the CE. </a:t>
            </a: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p:txBody>
      </p:sp>
      <p:sp>
        <p:nvSpPr>
          <p:cNvPr id="613" name="CustomShape 33"/>
          <p:cNvSpPr/>
          <p:nvPr/>
        </p:nvSpPr>
        <p:spPr>
          <a:xfrm>
            <a:off x="263520" y="6411600"/>
            <a:ext cx="647064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DejaVu Sans"/>
                <a:ea typeface="Roboto"/>
              </a:rPr>
              <a:t>Arthur, Brian (2011) – The Nature of Technology: What It Is and How It Evolves.</a:t>
            </a:r>
            <a:endParaRPr b="0" lang="en-GB"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3" name="CustomShape 15"/>
          <p:cNvSpPr/>
          <p:nvPr/>
        </p:nvSpPr>
        <p:spPr>
          <a:xfrm>
            <a:off x="335520" y="764640"/>
            <a:ext cx="10741320" cy="4921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de-DE" sz="2400" spc="-1" strike="noStrike">
                <a:solidFill>
                  <a:srgbClr val="000000"/>
                </a:solidFill>
                <a:latin typeface="DejaVu Sans"/>
                <a:ea typeface="DejaVu Sans"/>
              </a:rPr>
              <a:t>Lectures – IoT and Digitalization for the Circular Economy</a:t>
            </a:r>
            <a:endParaRPr b="0" lang="en-GB" sz="2400" spc="-1" strike="noStrike">
              <a:solidFill>
                <a:srgbClr val="000000"/>
              </a:solidFill>
              <a:latin typeface="Arial"/>
            </a:endParaRPr>
          </a:p>
        </p:txBody>
      </p:sp>
      <p:sp>
        <p:nvSpPr>
          <p:cNvPr id="474" name="CustomShape 16"/>
          <p:cNvSpPr/>
          <p:nvPr/>
        </p:nvSpPr>
        <p:spPr>
          <a:xfrm>
            <a:off x="335520" y="1268640"/>
            <a:ext cx="10741320" cy="5028840"/>
          </a:xfrm>
          <a:prstGeom prst="rect">
            <a:avLst/>
          </a:prstGeom>
          <a:noFill/>
          <a:ln w="0">
            <a:noFill/>
          </a:ln>
        </p:spPr>
        <p:style>
          <a:lnRef idx="0"/>
          <a:fillRef idx="0"/>
          <a:effectRef idx="0"/>
          <a:fontRef idx="minor"/>
        </p:style>
        <p:txBody>
          <a:bodyPr lIns="90000" rIns="90000" tIns="45000" bIns="45000" anchor="ctr">
            <a:noAutofit/>
          </a:bodyPr>
          <a:p>
            <a:pPr marL="195120" indent="-18972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17.04.2023 → Organization (L00) + Introduction (L01)</a:t>
            </a:r>
            <a:endParaRPr b="0" lang="en-GB" sz="1800" spc="-1" strike="noStrike">
              <a:solidFill>
                <a:srgbClr val="000000"/>
              </a:solidFill>
              <a:latin typeface="Arial"/>
            </a:endParaRPr>
          </a:p>
          <a:p>
            <a:pPr marL="195120" indent="-18972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24.04.2023 → Circular Economy (L02) </a:t>
            </a:r>
            <a:endParaRPr b="0" lang="en-GB" sz="1800" spc="-1" strike="noStrike">
              <a:solidFill>
                <a:srgbClr val="000000"/>
              </a:solidFill>
              <a:latin typeface="Arial"/>
            </a:endParaRPr>
          </a:p>
          <a:p>
            <a:pPr marL="195120" indent="-18972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08.05.2023 → Lifecycle Assessment – LCA (L03)</a:t>
            </a:r>
            <a:endParaRPr b="0" lang="en-GB" sz="1800" spc="-1" strike="noStrike">
              <a:solidFill>
                <a:srgbClr val="000000"/>
              </a:solidFill>
              <a:latin typeface="Arial"/>
            </a:endParaRPr>
          </a:p>
          <a:p>
            <a:pPr marL="195120" indent="-18972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15.05.2023 → Introduction to the Internet of Things (L04)</a:t>
            </a:r>
            <a:endParaRPr b="0" lang="en-GB" sz="1800" spc="-1" strike="noStrike">
              <a:solidFill>
                <a:srgbClr val="000000"/>
              </a:solidFill>
              <a:latin typeface="Arial"/>
            </a:endParaRPr>
          </a:p>
          <a:p>
            <a:pPr marL="195120" indent="-18972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22.05.2023 → Internet of Things – Communication + Security and Privacy (L05)</a:t>
            </a:r>
            <a:endParaRPr b="0" lang="en-GB" sz="1800" spc="-1" strike="noStrike">
              <a:solidFill>
                <a:srgbClr val="000000"/>
              </a:solidFill>
              <a:latin typeface="Arial"/>
            </a:endParaRPr>
          </a:p>
          <a:p>
            <a:pPr marL="195120" indent="-18972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05.06.2023 → Internet of Things – Data Processing and BigData (L06)</a:t>
            </a:r>
            <a:endParaRPr b="0" lang="en-GB" sz="1800" spc="-1" strike="noStrike">
              <a:solidFill>
                <a:srgbClr val="000000"/>
              </a:solidFill>
              <a:latin typeface="Arial"/>
            </a:endParaRPr>
          </a:p>
          <a:p>
            <a:pPr>
              <a:lnSpc>
                <a:spcPct val="100000"/>
              </a:lnSpc>
              <a:spcBef>
                <a:spcPts val="360"/>
              </a:spcBef>
            </a:pP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         → </a:t>
            </a:r>
            <a:r>
              <a:rPr b="0" lang="en-US" sz="1800" spc="-1" strike="noStrike">
                <a:solidFill>
                  <a:srgbClr val="000000"/>
                </a:solidFill>
                <a:latin typeface="DejaVu Sans"/>
                <a:ea typeface="DejaVu Sans"/>
              </a:rPr>
              <a:t>Extra MOOC - Foodsharing </a:t>
            </a:r>
            <a:endParaRPr b="0" lang="en-GB" sz="1800" spc="-1" strike="noStrike">
              <a:solidFill>
                <a:srgbClr val="000000"/>
              </a:solidFill>
              <a:latin typeface="Arial"/>
            </a:endParaRPr>
          </a:p>
          <a:p>
            <a:pPr marL="195120" indent="-18972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12.06.2023 → Industrial Internet of Things (L07)</a:t>
            </a:r>
            <a:endParaRPr b="0" lang="en-GB" sz="1800" spc="-1" strike="noStrike">
              <a:solidFill>
                <a:srgbClr val="000000"/>
              </a:solidFill>
              <a:latin typeface="Arial"/>
            </a:endParaRPr>
          </a:p>
          <a:p>
            <a:pPr marL="195120" indent="-189720">
              <a:lnSpc>
                <a:spcPct val="100000"/>
              </a:lnSpc>
              <a:spcBef>
                <a:spcPts val="360"/>
              </a:spcBef>
              <a:buClr>
                <a:srgbClr val="008c4f"/>
              </a:buClr>
              <a:buSzPct val="115000"/>
              <a:buFont typeface="Wingdings" charset="2"/>
              <a:buChar char=""/>
            </a:pPr>
            <a:r>
              <a:rPr b="1" lang="en-US" sz="1800" spc="-1" strike="noStrike">
                <a:solidFill>
                  <a:srgbClr val="c9211e"/>
                </a:solidFill>
                <a:latin typeface="DejaVu Sans"/>
                <a:ea typeface="DejaVu Sans"/>
              </a:rPr>
              <a:t>19.06.2023 → No Lecture</a:t>
            </a:r>
            <a:endParaRPr b="0" lang="en-GB" sz="1800" spc="-1" strike="noStrike">
              <a:solidFill>
                <a:srgbClr val="000000"/>
              </a:solidFill>
              <a:latin typeface="Arial"/>
            </a:endParaRPr>
          </a:p>
          <a:p>
            <a:pPr marL="195120" indent="-189720">
              <a:lnSpc>
                <a:spcPct val="100000"/>
              </a:lnSpc>
              <a:spcBef>
                <a:spcPts val="360"/>
              </a:spcBef>
              <a:buClr>
                <a:srgbClr val="008c4f"/>
              </a:buClr>
              <a:buSzPct val="115000"/>
              <a:buFont typeface="Wingdings" charset="2"/>
              <a:buChar char=""/>
            </a:pPr>
            <a:r>
              <a:rPr b="1" lang="en-US" sz="1800" spc="-1" strike="noStrike">
                <a:solidFill>
                  <a:srgbClr val="c9211e"/>
                </a:solidFill>
                <a:latin typeface="DejaVu Sans"/>
                <a:ea typeface="DejaVu Sans"/>
              </a:rPr>
              <a:t>26.06.2023 → IoT in Mining I (L08)</a:t>
            </a:r>
            <a:endParaRPr b="0" lang="en-GB" sz="1800" spc="-1" strike="noStrike">
              <a:solidFill>
                <a:srgbClr val="000000"/>
              </a:solidFill>
              <a:latin typeface="Arial"/>
            </a:endParaRPr>
          </a:p>
          <a:p>
            <a:pPr marL="195120" indent="-189720">
              <a:lnSpc>
                <a:spcPct val="100000"/>
              </a:lnSpc>
              <a:spcBef>
                <a:spcPts val="360"/>
              </a:spcBef>
              <a:buClr>
                <a:srgbClr val="008c4f"/>
              </a:buClr>
              <a:buSzPct val="115000"/>
              <a:buFont typeface="Wingdings" charset="2"/>
              <a:buChar char=""/>
            </a:pPr>
            <a:r>
              <a:rPr b="1" lang="en-US" sz="1800" spc="-1" strike="noStrike">
                <a:solidFill>
                  <a:srgbClr val="c9211e"/>
                </a:solidFill>
                <a:latin typeface="DejaVu Sans"/>
                <a:ea typeface="DejaVu Sans"/>
              </a:rPr>
              <a:t>03.07.2023 → IoT in Mining II (L09)</a:t>
            </a:r>
            <a:endParaRPr b="0" lang="en-GB" sz="1800" spc="-1" strike="noStrike">
              <a:solidFill>
                <a:srgbClr val="000000"/>
              </a:solidFill>
              <a:latin typeface="Arial"/>
            </a:endParaRPr>
          </a:p>
          <a:p>
            <a:pPr>
              <a:lnSpc>
                <a:spcPct val="100000"/>
              </a:lnSpc>
              <a:spcBef>
                <a:spcPts val="360"/>
              </a:spcBef>
            </a:pPr>
            <a:r>
              <a:rPr b="1" lang="en-US" sz="1800" spc="-1" strike="noStrike">
                <a:solidFill>
                  <a:srgbClr val="000000"/>
                </a:solidFill>
                <a:latin typeface="DejaVu Sans"/>
                <a:ea typeface="DejaVu Sans"/>
              </a:rPr>
              <a:t>	</a:t>
            </a:r>
            <a:r>
              <a:rPr b="1" lang="en-US" sz="1800" spc="-1" strike="noStrike">
                <a:solidFill>
                  <a:srgbClr val="000000"/>
                </a:solidFill>
                <a:latin typeface="DejaVu Sans"/>
                <a:ea typeface="DejaVu Sans"/>
              </a:rPr>
              <a:t>          → </a:t>
            </a:r>
            <a:r>
              <a:rPr b="1" lang="en-US" sz="1800" spc="-1" strike="noStrike">
                <a:solidFill>
                  <a:srgbClr val="000000"/>
                </a:solidFill>
                <a:latin typeface="DejaVu Sans"/>
                <a:ea typeface="DejaVu Sans"/>
              </a:rPr>
              <a:t>Technologies for Sustainability – MOOC Content (L10)</a:t>
            </a:r>
            <a:endParaRPr b="0" lang="en-GB" sz="1800" spc="-1" strike="noStrike">
              <a:solidFill>
                <a:srgbClr val="000000"/>
              </a:solidFill>
              <a:latin typeface="Arial"/>
            </a:endParaRPr>
          </a:p>
          <a:p>
            <a:pPr marL="195120" indent="-189720">
              <a:lnSpc>
                <a:spcPct val="100000"/>
              </a:lnSpc>
              <a:spcBef>
                <a:spcPts val="360"/>
              </a:spcBef>
              <a:buClr>
                <a:srgbClr val="008c4f"/>
              </a:buClr>
              <a:buSzPct val="115000"/>
              <a:buFont typeface="Wingdings" charset="2"/>
              <a:buChar char=""/>
            </a:pPr>
            <a:r>
              <a:rPr b="1" i="1" lang="en-US" sz="1800" spc="-1" strike="noStrike">
                <a:solidFill>
                  <a:srgbClr val="000000"/>
                </a:solidFill>
                <a:latin typeface="DejaVu Sans"/>
                <a:ea typeface="DejaVu Sans"/>
              </a:rPr>
              <a:t>10.07.2023 → Coding Workshop I (Goslar)</a:t>
            </a:r>
            <a:endParaRPr b="0" lang="en-GB" sz="1800" spc="-1" strike="noStrike">
              <a:solidFill>
                <a:srgbClr val="000000"/>
              </a:solidFill>
              <a:latin typeface="Arial"/>
            </a:endParaRPr>
          </a:p>
          <a:p>
            <a:pPr marL="195120" indent="-189720">
              <a:lnSpc>
                <a:spcPct val="100000"/>
              </a:lnSpc>
              <a:spcBef>
                <a:spcPts val="360"/>
              </a:spcBef>
              <a:buClr>
                <a:srgbClr val="008c4f"/>
              </a:buClr>
              <a:buSzPct val="115000"/>
              <a:buFont typeface="Wingdings" charset="2"/>
              <a:buChar char=""/>
            </a:pPr>
            <a:r>
              <a:rPr b="1" i="1" lang="en-US" sz="1800" spc="-1" strike="noStrike">
                <a:solidFill>
                  <a:srgbClr val="000000"/>
                </a:solidFill>
                <a:latin typeface="DejaVu Sans"/>
                <a:ea typeface="DejaVu Sans"/>
              </a:rPr>
              <a:t>17.07.2023 → Coding Workshop II (Goslar)</a:t>
            </a:r>
            <a:endParaRPr b="0" lang="en-GB" sz="1800" spc="-1" strike="noStrike">
              <a:solidFill>
                <a:srgbClr val="000000"/>
              </a:solidFill>
              <a:latin typeface="Arial"/>
            </a:endParaRPr>
          </a:p>
          <a:p>
            <a:pPr marL="195120" indent="-189720">
              <a:lnSpc>
                <a:spcPct val="100000"/>
              </a:lnSpc>
              <a:spcBef>
                <a:spcPts val="360"/>
              </a:spcBef>
              <a:buClr>
                <a:srgbClr val="008c4f"/>
              </a:buClr>
              <a:buSzPct val="115000"/>
              <a:buFont typeface="Wingdings" charset="2"/>
              <a:buChar char=""/>
            </a:pPr>
            <a:r>
              <a:rPr b="1" lang="en-US" sz="1800" spc="-1" strike="noStrike">
                <a:solidFill>
                  <a:srgbClr val="000000"/>
                </a:solidFill>
                <a:latin typeface="DejaVu Sans"/>
                <a:ea typeface="DejaVu Sans"/>
              </a:rPr>
              <a:t>31.07.2023 → Exam Q&amp;A</a:t>
            </a: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4" name="CustomShape 159"/>
          <p:cNvSpPr/>
          <p:nvPr/>
        </p:nvSpPr>
        <p:spPr>
          <a:xfrm>
            <a:off x="335520" y="4406760"/>
            <a:ext cx="10743120" cy="13521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de-DE" sz="3000" spc="-1" strike="noStrike" cap="all">
                <a:solidFill>
                  <a:srgbClr val="008c4f"/>
                </a:solidFill>
                <a:latin typeface="DejaVu Sans"/>
                <a:ea typeface="DejaVu Sans"/>
              </a:rPr>
              <a:t>Digital Circular Economy and Business Models</a:t>
            </a:r>
            <a:endParaRPr b="0" lang="en-GB" sz="3000" spc="-1" strike="noStrike">
              <a:solidFill>
                <a:srgbClr val="000000"/>
              </a:solidFill>
              <a:latin typeface="Arial"/>
            </a:endParaRPr>
          </a:p>
        </p:txBody>
      </p:sp>
      <p:sp>
        <p:nvSpPr>
          <p:cNvPr id="615" name="CustomShape 160"/>
          <p:cNvSpPr/>
          <p:nvPr/>
        </p:nvSpPr>
        <p:spPr>
          <a:xfrm>
            <a:off x="335520" y="2906640"/>
            <a:ext cx="10743120" cy="14900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6" name="CustomShape 161"/>
          <p:cNvSpPr/>
          <p:nvPr/>
        </p:nvSpPr>
        <p:spPr>
          <a:xfrm>
            <a:off x="335520" y="764640"/>
            <a:ext cx="10743120" cy="4939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de-DE" sz="2400" spc="-1" strike="noStrike">
                <a:solidFill>
                  <a:srgbClr val="000000"/>
                </a:solidFill>
                <a:latin typeface="DejaVu Sans"/>
                <a:ea typeface="DejaVu Sans"/>
              </a:rPr>
              <a:t>Circular Economy Business Models</a:t>
            </a:r>
            <a:endParaRPr b="0" lang="en-GB" sz="2400" spc="-1" strike="noStrike">
              <a:solidFill>
                <a:srgbClr val="000000"/>
              </a:solidFill>
              <a:latin typeface="Arial"/>
            </a:endParaRPr>
          </a:p>
        </p:txBody>
      </p:sp>
      <p:sp>
        <p:nvSpPr>
          <p:cNvPr id="617" name="CustomShape 162"/>
          <p:cNvSpPr/>
          <p:nvPr/>
        </p:nvSpPr>
        <p:spPr>
          <a:xfrm>
            <a:off x="263520" y="6411600"/>
            <a:ext cx="647064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de-DE" sz="900" spc="-1" strike="noStrike">
                <a:solidFill>
                  <a:srgbClr val="a6a6a6"/>
                </a:solidFill>
                <a:latin typeface="Roboto"/>
                <a:ea typeface="Roboto"/>
              </a:rPr>
              <a:t>Geissdoerfer et al. (2018) – </a:t>
            </a:r>
            <a:r>
              <a:rPr b="0" lang="en-US" sz="900" spc="-1" strike="noStrike">
                <a:solidFill>
                  <a:srgbClr val="a6a6a6"/>
                </a:solidFill>
                <a:latin typeface="Roboto"/>
                <a:ea typeface="Roboto"/>
              </a:rPr>
              <a:t>Business models and supply chains for the circular economy.</a:t>
            </a:r>
            <a:endParaRPr b="0" lang="en-GB" sz="900" spc="-1" strike="noStrike">
              <a:solidFill>
                <a:srgbClr val="000000"/>
              </a:solidFill>
              <a:latin typeface="Arial"/>
            </a:endParaRPr>
          </a:p>
        </p:txBody>
      </p:sp>
      <p:pic>
        <p:nvPicPr>
          <p:cNvPr id="618" name="" descr=""/>
          <p:cNvPicPr/>
          <p:nvPr/>
        </p:nvPicPr>
        <p:blipFill>
          <a:blip r:embed="rId1"/>
          <a:stretch/>
        </p:blipFill>
        <p:spPr>
          <a:xfrm>
            <a:off x="3200400" y="1274400"/>
            <a:ext cx="5220000" cy="4893840"/>
          </a:xfrm>
          <a:prstGeom prst="rect">
            <a:avLst/>
          </a:prstGeom>
          <a:ln w="0">
            <a:noFill/>
          </a:ln>
        </p:spPr>
      </p:pic>
    </p:spTree>
  </p:cSld>
  <mc:AlternateContent>
    <mc:Choice Requires="p14">
      <p:transition spd="slow" p14:dur="2000"/>
    </mc:Choice>
    <mc:Fallback>
      <p:transition spd="slow"/>
    </mc:Fallback>
  </mc:AlternateContent>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9" name="CustomShape 163"/>
          <p:cNvSpPr/>
          <p:nvPr/>
        </p:nvSpPr>
        <p:spPr>
          <a:xfrm>
            <a:off x="335520" y="764640"/>
            <a:ext cx="10743120" cy="4939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de-DE" sz="2400" spc="-1" strike="noStrike">
                <a:solidFill>
                  <a:srgbClr val="000000"/>
                </a:solidFill>
                <a:latin typeface="DejaVu Sans"/>
                <a:ea typeface="DejaVu Sans"/>
              </a:rPr>
              <a:t>#1: A Data-Driven Smart Circular Economy Framework </a:t>
            </a:r>
            <a:endParaRPr b="0" lang="en-GB" sz="2400" spc="-1" strike="noStrike">
              <a:solidFill>
                <a:srgbClr val="000000"/>
              </a:solidFill>
              <a:latin typeface="Arial"/>
            </a:endParaRPr>
          </a:p>
        </p:txBody>
      </p:sp>
      <p:sp>
        <p:nvSpPr>
          <p:cNvPr id="620" name="CustomShape 164"/>
          <p:cNvSpPr/>
          <p:nvPr/>
        </p:nvSpPr>
        <p:spPr>
          <a:xfrm>
            <a:off x="263520" y="6411600"/>
            <a:ext cx="7246080" cy="3639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de-DE" sz="900" spc="-1" strike="noStrike">
                <a:solidFill>
                  <a:srgbClr val="a6a6a6"/>
                </a:solidFill>
                <a:latin typeface="Roboto"/>
                <a:ea typeface="Roboto"/>
              </a:rPr>
              <a:t>Kristoffersen et al. (2020) – </a:t>
            </a:r>
            <a:r>
              <a:rPr b="0" lang="en-US" sz="900" spc="-1" strike="noStrike">
                <a:solidFill>
                  <a:srgbClr val="a6a6a6"/>
                </a:solidFill>
                <a:latin typeface="Roboto"/>
                <a:ea typeface="Roboto"/>
              </a:rPr>
              <a:t>The smart circular economy: A digital-enabled circular strategies framework for manufacturing companies.</a:t>
            </a:r>
            <a:r>
              <a:rPr b="0" lang="de-DE" sz="900" spc="-1" strike="noStrike">
                <a:solidFill>
                  <a:srgbClr val="a6a6a6"/>
                </a:solidFill>
                <a:latin typeface="Roboto"/>
                <a:ea typeface="Roboto"/>
              </a:rPr>
              <a:t> </a:t>
            </a:r>
            <a:endParaRPr b="0" lang="en-GB" sz="900" spc="-1" strike="noStrike">
              <a:solidFill>
                <a:srgbClr val="000000"/>
              </a:solidFill>
              <a:latin typeface="Arial"/>
            </a:endParaRPr>
          </a:p>
        </p:txBody>
      </p:sp>
      <p:pic>
        <p:nvPicPr>
          <p:cNvPr id="621" name="" descr=""/>
          <p:cNvPicPr/>
          <p:nvPr/>
        </p:nvPicPr>
        <p:blipFill>
          <a:blip r:embed="rId1"/>
          <a:stretch/>
        </p:blipFill>
        <p:spPr>
          <a:xfrm>
            <a:off x="470880" y="1371600"/>
            <a:ext cx="10955160" cy="4796640"/>
          </a:xfrm>
          <a:prstGeom prst="rect">
            <a:avLst/>
          </a:prstGeom>
          <a:ln w="0">
            <a:noFill/>
          </a:ln>
        </p:spPr>
      </p:pic>
    </p:spTree>
  </p:cSld>
  <mc:AlternateContent>
    <mc:Choice Requires="p14">
      <p:transition spd="slow" p14:dur="2000"/>
    </mc:Choice>
    <mc:Fallback>
      <p:transition spd="slow"/>
    </mc:Fallback>
  </mc:AlternateContent>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22" name="CustomShape 165"/>
          <p:cNvSpPr/>
          <p:nvPr/>
        </p:nvSpPr>
        <p:spPr>
          <a:xfrm>
            <a:off x="335520" y="764640"/>
            <a:ext cx="10743120" cy="4939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de-DE" sz="2400" spc="-1" strike="noStrike">
                <a:solidFill>
                  <a:srgbClr val="000000"/>
                </a:solidFill>
                <a:latin typeface="DejaVu Sans"/>
                <a:ea typeface="DejaVu Sans"/>
              </a:rPr>
              <a:t>#2: Performance Economy and/to Sharing Economy</a:t>
            </a:r>
            <a:endParaRPr b="0" lang="en-GB" sz="2400" spc="-1" strike="noStrike">
              <a:solidFill>
                <a:srgbClr val="000000"/>
              </a:solidFill>
              <a:latin typeface="Arial"/>
            </a:endParaRPr>
          </a:p>
        </p:txBody>
      </p:sp>
      <p:sp>
        <p:nvSpPr>
          <p:cNvPr id="623" name="CustomShape 166"/>
          <p:cNvSpPr/>
          <p:nvPr/>
        </p:nvSpPr>
        <p:spPr>
          <a:xfrm>
            <a:off x="263520" y="6411600"/>
            <a:ext cx="647064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de-DE" sz="900" spc="-1" strike="noStrike">
                <a:solidFill>
                  <a:srgbClr val="a6a6a6"/>
                </a:solidFill>
                <a:latin typeface="Roboto"/>
                <a:ea typeface="Roboto"/>
              </a:rPr>
              <a:t>Walter R. Stahel (2019) – </a:t>
            </a:r>
            <a:r>
              <a:rPr b="0" lang="en-US" sz="900" spc="-1" strike="noStrike">
                <a:solidFill>
                  <a:srgbClr val="a6a6a6"/>
                </a:solidFill>
                <a:latin typeface="Roboto"/>
                <a:ea typeface="Roboto"/>
              </a:rPr>
              <a:t>The Circular Economy: A User’s Guide</a:t>
            </a:r>
            <a:r>
              <a:rPr b="0" lang="de-DE" sz="900" spc="-1" strike="noStrike">
                <a:solidFill>
                  <a:srgbClr val="a6a6a6"/>
                </a:solidFill>
                <a:latin typeface="Roboto"/>
                <a:ea typeface="Roboto"/>
              </a:rPr>
              <a:t>.</a:t>
            </a:r>
            <a:endParaRPr b="0" lang="en-GB" sz="900" spc="-1" strike="noStrike">
              <a:solidFill>
                <a:srgbClr val="000000"/>
              </a:solidFill>
              <a:latin typeface="Arial"/>
            </a:endParaRPr>
          </a:p>
        </p:txBody>
      </p:sp>
      <p:pic>
        <p:nvPicPr>
          <p:cNvPr id="624" name="" descr=""/>
          <p:cNvPicPr/>
          <p:nvPr/>
        </p:nvPicPr>
        <p:blipFill>
          <a:blip r:embed="rId1"/>
          <a:stretch/>
        </p:blipFill>
        <p:spPr>
          <a:xfrm>
            <a:off x="566640" y="2167200"/>
            <a:ext cx="10630800" cy="3000960"/>
          </a:xfrm>
          <a:prstGeom prst="rect">
            <a:avLst/>
          </a:prstGeom>
          <a:ln w="0">
            <a:noFill/>
          </a:ln>
        </p:spPr>
      </p:pic>
    </p:spTree>
  </p:cSld>
  <mc:AlternateContent>
    <mc:Choice Requires="p14">
      <p:transition spd="slow" p14:dur="2000"/>
    </mc:Choice>
    <mc:Fallback>
      <p:transition spd="slow"/>
    </mc:Fallback>
  </mc:AlternateContent>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25" name="CustomShape 144"/>
          <p:cNvSpPr/>
          <p:nvPr/>
        </p:nvSpPr>
        <p:spPr>
          <a:xfrm>
            <a:off x="335520" y="4406760"/>
            <a:ext cx="10743120" cy="13521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3000" spc="-1" strike="noStrike" cap="all">
                <a:solidFill>
                  <a:srgbClr val="008c4f"/>
                </a:solidFill>
                <a:latin typeface="DejaVu Sans"/>
                <a:ea typeface="DejaVu Sans"/>
              </a:rPr>
              <a:t>Example 1– Resell?</a:t>
            </a:r>
            <a:endParaRPr b="0" lang="en-GB" sz="3000" spc="-1" strike="noStrike">
              <a:solidFill>
                <a:srgbClr val="000000"/>
              </a:solidFill>
              <a:latin typeface="Arial"/>
            </a:endParaRPr>
          </a:p>
        </p:txBody>
      </p:sp>
      <p:sp>
        <p:nvSpPr>
          <p:cNvPr id="626" name="CustomShape 76"/>
          <p:cNvSpPr/>
          <p:nvPr/>
        </p:nvSpPr>
        <p:spPr>
          <a:xfrm>
            <a:off x="335520" y="2906640"/>
            <a:ext cx="10743120" cy="14900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27" name="CustomShape 146"/>
          <p:cNvSpPr/>
          <p:nvPr/>
        </p:nvSpPr>
        <p:spPr>
          <a:xfrm>
            <a:off x="335520" y="764640"/>
            <a:ext cx="10743120" cy="4939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Resell and Reuse of IT Devices</a:t>
            </a:r>
            <a:endParaRPr b="0" lang="en-GB" sz="2400" spc="-1" strike="noStrike">
              <a:solidFill>
                <a:srgbClr val="000000"/>
              </a:solidFill>
              <a:latin typeface="Arial"/>
            </a:endParaRPr>
          </a:p>
        </p:txBody>
      </p:sp>
      <p:sp>
        <p:nvSpPr>
          <p:cNvPr id="628" name="CustomShape 77"/>
          <p:cNvSpPr/>
          <p:nvPr/>
        </p:nvSpPr>
        <p:spPr>
          <a:xfrm>
            <a:off x="335520" y="1268640"/>
            <a:ext cx="10743120" cy="50306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
        <p:nvSpPr>
          <p:cNvPr id="629" name="CustomShape 78"/>
          <p:cNvSpPr/>
          <p:nvPr/>
        </p:nvSpPr>
        <p:spPr>
          <a:xfrm>
            <a:off x="267480" y="6345000"/>
            <a:ext cx="6470640" cy="50112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https://www.ebay-kleinanzeigen.de</a:t>
            </a:r>
            <a:endParaRPr b="0" lang="en-GB" sz="900" spc="-1" strike="noStrike">
              <a:solidFill>
                <a:srgbClr val="000000"/>
              </a:solidFill>
              <a:latin typeface="Arial"/>
            </a:endParaRPr>
          </a:p>
          <a:p>
            <a:pPr>
              <a:lnSpc>
                <a:spcPct val="100000"/>
              </a:lnSpc>
            </a:pPr>
            <a:r>
              <a:rPr b="0" lang="en-US" sz="900" spc="-1" strike="noStrike">
                <a:solidFill>
                  <a:srgbClr val="a6a6a6"/>
                </a:solidFill>
                <a:latin typeface="Roboto"/>
                <a:ea typeface="Roboto"/>
              </a:rPr>
              <a:t>https://www.momox.co.uk </a:t>
            </a:r>
            <a:endParaRPr b="0" lang="en-GB" sz="900" spc="-1" strike="noStrike">
              <a:solidFill>
                <a:srgbClr val="000000"/>
              </a:solidFill>
              <a:latin typeface="Arial"/>
            </a:endParaRPr>
          </a:p>
          <a:p>
            <a:pPr>
              <a:lnSpc>
                <a:spcPct val="100000"/>
              </a:lnSpc>
            </a:pPr>
            <a:r>
              <a:rPr b="0" lang="en-US" sz="900" spc="-1" strike="noStrike">
                <a:solidFill>
                  <a:srgbClr val="a6a6a6"/>
                </a:solidFill>
                <a:latin typeface="Roboto"/>
                <a:ea typeface="Roboto"/>
              </a:rPr>
              <a:t>https://www.rebuy.de</a:t>
            </a:r>
            <a:endParaRPr b="0" lang="en-GB" sz="900" spc="-1" strike="noStrike">
              <a:solidFill>
                <a:srgbClr val="000000"/>
              </a:solidFill>
              <a:latin typeface="Arial"/>
            </a:endParaRPr>
          </a:p>
        </p:txBody>
      </p:sp>
      <p:sp>
        <p:nvSpPr>
          <p:cNvPr id="630" name="CustomShape 79"/>
          <p:cNvSpPr/>
          <p:nvPr/>
        </p:nvSpPr>
        <p:spPr>
          <a:xfrm>
            <a:off x="457200" y="2971800"/>
            <a:ext cx="3425040" cy="1678320"/>
          </a:xfrm>
          <a:prstGeom prst="rect">
            <a:avLst/>
          </a:prstGeom>
          <a:noFill/>
          <a:ln w="0">
            <a:noFill/>
          </a:ln>
        </p:spPr>
        <p:style>
          <a:lnRef idx="0"/>
          <a:fillRef idx="0"/>
          <a:effectRef idx="0"/>
          <a:fontRef idx="minor"/>
        </p:style>
        <p:txBody>
          <a:bodyPr lIns="90000" rIns="90000" tIns="45000" bIns="45000" anchor="t">
            <a:noAutofit/>
          </a:bodyPr>
          <a:p>
            <a:pPr marL="216000" indent="-214560">
              <a:lnSpc>
                <a:spcPct val="100000"/>
              </a:lnSpc>
              <a:buClr>
                <a:srgbClr val="008c4f"/>
              </a:buClr>
              <a:buSzPct val="115000"/>
              <a:buFont typeface="Wingdings 2" charset="2"/>
              <a:buChar char=""/>
            </a:pPr>
            <a:r>
              <a:rPr b="0" lang="en-US" sz="1800" spc="-1" strike="noStrike">
                <a:solidFill>
                  <a:srgbClr val="000000"/>
                </a:solidFill>
                <a:latin typeface="DejaVu Sans"/>
                <a:ea typeface="DejaVu Sans"/>
              </a:rPr>
              <a:t>Momox.co.uk</a:t>
            </a:r>
            <a:endParaRPr b="0" lang="en-GB" sz="1800" spc="-1" strike="noStrike">
              <a:solidFill>
                <a:srgbClr val="000000"/>
              </a:solidFill>
              <a:latin typeface="Arial"/>
            </a:endParaRPr>
          </a:p>
          <a:p>
            <a:pPr>
              <a:lnSpc>
                <a:spcPct val="100000"/>
              </a:lnSpc>
            </a:pPr>
            <a:endParaRPr b="0" lang="en-GB" sz="1800" spc="-1" strike="noStrike">
              <a:solidFill>
                <a:srgbClr val="000000"/>
              </a:solidFill>
              <a:latin typeface="Arial"/>
            </a:endParaRPr>
          </a:p>
          <a:p>
            <a:pPr marL="216000" indent="-214560">
              <a:lnSpc>
                <a:spcPct val="100000"/>
              </a:lnSpc>
              <a:buClr>
                <a:srgbClr val="008c4f"/>
              </a:buClr>
              <a:buSzPct val="115000"/>
              <a:buFont typeface="Wingdings 2" charset="2"/>
              <a:buChar char=""/>
            </a:pPr>
            <a:r>
              <a:rPr b="0" lang="en-US" sz="1800" spc="-1" strike="noStrike">
                <a:solidFill>
                  <a:srgbClr val="000000"/>
                </a:solidFill>
                <a:latin typeface="DejaVu Sans"/>
                <a:ea typeface="DejaVu Sans"/>
              </a:rPr>
              <a:t>Ebay-Kleinanzeigen.de</a:t>
            </a:r>
            <a:endParaRPr b="0" lang="en-GB" sz="1800" spc="-1" strike="noStrike">
              <a:solidFill>
                <a:srgbClr val="000000"/>
              </a:solidFill>
              <a:latin typeface="Arial"/>
            </a:endParaRPr>
          </a:p>
          <a:p>
            <a:pPr>
              <a:lnSpc>
                <a:spcPct val="100000"/>
              </a:lnSpc>
            </a:pPr>
            <a:endParaRPr b="0" lang="en-GB" sz="1800" spc="-1" strike="noStrike">
              <a:solidFill>
                <a:srgbClr val="000000"/>
              </a:solidFill>
              <a:latin typeface="Arial"/>
            </a:endParaRPr>
          </a:p>
          <a:p>
            <a:pPr marL="216000" indent="-214560">
              <a:lnSpc>
                <a:spcPct val="100000"/>
              </a:lnSpc>
              <a:buClr>
                <a:srgbClr val="008c4f"/>
              </a:buClr>
              <a:buSzPct val="115000"/>
              <a:buFont typeface="Wingdings 2" charset="2"/>
              <a:buChar char=""/>
            </a:pPr>
            <a:r>
              <a:rPr b="0" lang="en-US" sz="1800" spc="-1" strike="noStrike">
                <a:solidFill>
                  <a:srgbClr val="000000"/>
                </a:solidFill>
                <a:latin typeface="DejaVu Sans"/>
                <a:ea typeface="DejaVu Sans"/>
              </a:rPr>
              <a:t>Rebuy.de</a:t>
            </a: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31" name="CustomShape 150"/>
          <p:cNvSpPr/>
          <p:nvPr/>
        </p:nvSpPr>
        <p:spPr>
          <a:xfrm>
            <a:off x="335520" y="4406760"/>
            <a:ext cx="10743120" cy="13521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3000" spc="-1" strike="noStrike" cap="all">
                <a:solidFill>
                  <a:srgbClr val="008c4f"/>
                </a:solidFill>
                <a:latin typeface="DejaVu Sans"/>
                <a:ea typeface="DejaVu Sans"/>
              </a:rPr>
              <a:t>Example 2 – Future Resources </a:t>
            </a:r>
            <a:endParaRPr b="0" lang="en-GB" sz="3000" spc="-1" strike="noStrike">
              <a:solidFill>
                <a:srgbClr val="000000"/>
              </a:solidFill>
              <a:latin typeface="Arial"/>
            </a:endParaRPr>
          </a:p>
        </p:txBody>
      </p:sp>
      <p:sp>
        <p:nvSpPr>
          <p:cNvPr id="632" name="CustomShape 80"/>
          <p:cNvSpPr/>
          <p:nvPr/>
        </p:nvSpPr>
        <p:spPr>
          <a:xfrm>
            <a:off x="335520" y="2906640"/>
            <a:ext cx="10743120" cy="14900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33" name="CustomShape 152"/>
          <p:cNvSpPr/>
          <p:nvPr/>
        </p:nvSpPr>
        <p:spPr>
          <a:xfrm>
            <a:off x="335520" y="764640"/>
            <a:ext cx="10743120" cy="4939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fr-FR" sz="2400" spc="-1" strike="noStrike">
                <a:solidFill>
                  <a:srgbClr val="000000"/>
                </a:solidFill>
                <a:latin typeface="DejaVu Sans"/>
                <a:ea typeface="DejaVu Sans"/>
              </a:rPr>
              <a:t>Buildings as Material Banks (BAMB)</a:t>
            </a:r>
            <a:endParaRPr b="0" lang="en-GB" sz="2400" spc="-1" strike="noStrike">
              <a:solidFill>
                <a:srgbClr val="000000"/>
              </a:solidFill>
              <a:latin typeface="Arial"/>
            </a:endParaRPr>
          </a:p>
        </p:txBody>
      </p:sp>
      <p:sp>
        <p:nvSpPr>
          <p:cNvPr id="634" name="CustomShape 81"/>
          <p:cNvSpPr/>
          <p:nvPr/>
        </p:nvSpPr>
        <p:spPr>
          <a:xfrm>
            <a:off x="335520" y="1268640"/>
            <a:ext cx="10743120" cy="50306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
        <p:nvSpPr>
          <p:cNvPr id="635" name="CustomShape 82"/>
          <p:cNvSpPr/>
          <p:nvPr/>
        </p:nvSpPr>
        <p:spPr>
          <a:xfrm>
            <a:off x="263520" y="6411600"/>
            <a:ext cx="647064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https://cordis.europa.eu/project/id/642384</a:t>
            </a:r>
            <a:endParaRPr b="0" lang="en-GB" sz="900" spc="-1" strike="noStrike">
              <a:solidFill>
                <a:srgbClr val="000000"/>
              </a:solidFill>
              <a:latin typeface="Arial"/>
            </a:endParaRPr>
          </a:p>
        </p:txBody>
      </p:sp>
      <p:sp>
        <p:nvSpPr>
          <p:cNvPr id="636" name="CustomShape 83"/>
          <p:cNvSpPr/>
          <p:nvPr/>
        </p:nvSpPr>
        <p:spPr>
          <a:xfrm>
            <a:off x="457560" y="1600560"/>
            <a:ext cx="10283760" cy="4340160"/>
          </a:xfrm>
          <a:prstGeom prst="rect">
            <a:avLst/>
          </a:prstGeom>
          <a:noFill/>
          <a:ln w="0">
            <a:noFill/>
          </a:ln>
        </p:spPr>
        <p:style>
          <a:lnRef idx="0"/>
          <a:fillRef idx="0"/>
          <a:effectRef idx="0"/>
          <a:fontRef idx="minor"/>
        </p:style>
        <p:txBody>
          <a:bodyPr lIns="90000" rIns="90000" tIns="45000" bIns="45000" anchor="ctr">
            <a:noAutofit/>
          </a:bodyPr>
          <a:p>
            <a:pPr marL="216000" indent="-214920">
              <a:lnSpc>
                <a:spcPct val="100000"/>
              </a:lnSpc>
              <a:spcBef>
                <a:spcPts val="289"/>
              </a:spcBef>
              <a:buClr>
                <a:srgbClr val="008c4f"/>
              </a:buClr>
              <a:buSzPct val="115000"/>
              <a:buFont typeface="Wingdings 2" charset="2"/>
              <a:buChar char=""/>
            </a:pPr>
            <a:r>
              <a:rPr b="0" lang="en-US" sz="1800" spc="-1" strike="noStrike">
                <a:solidFill>
                  <a:srgbClr val="000000"/>
                </a:solidFill>
                <a:latin typeface="DejaVu Sans"/>
                <a:ea typeface="DejaVu Sans"/>
              </a:rPr>
              <a:t>Integrating “materials passports” with reversible building design to optimise </a:t>
            </a:r>
            <a:r>
              <a:rPr b="0" i="1" lang="en-US" sz="1800" spc="-1" strike="noStrike">
                <a:solidFill>
                  <a:srgbClr val="000000"/>
                </a:solidFill>
                <a:latin typeface="DejaVu Sans"/>
                <a:ea typeface="DejaVu Sans"/>
              </a:rPr>
              <a:t>Circular Industrial Value Chains</a:t>
            </a:r>
            <a:r>
              <a:rPr b="0" lang="en-US" sz="1800" spc="-1" strike="noStrike">
                <a:solidFill>
                  <a:srgbClr val="000000"/>
                </a:solidFill>
                <a:latin typeface="DejaVu Sans"/>
                <a:ea typeface="DejaVu Sans"/>
              </a:rPr>
              <a:t>.</a:t>
            </a:r>
            <a:endParaRPr b="0" lang="en-GB" sz="1800" spc="-1" strike="noStrike">
              <a:solidFill>
                <a:srgbClr val="000000"/>
              </a:solidFill>
              <a:latin typeface="Arial"/>
            </a:endParaRPr>
          </a:p>
          <a:p>
            <a:pPr>
              <a:lnSpc>
                <a:spcPct val="100000"/>
              </a:lnSpc>
              <a:spcBef>
                <a:spcPts val="289"/>
              </a:spcBef>
            </a:pPr>
            <a:endParaRPr b="0" lang="en-GB" sz="1800" spc="-1" strike="noStrike">
              <a:solidFill>
                <a:srgbClr val="000000"/>
              </a:solidFill>
              <a:latin typeface="Arial"/>
            </a:endParaRPr>
          </a:p>
          <a:p>
            <a:pPr marL="216000" indent="-214920">
              <a:lnSpc>
                <a:spcPct val="100000"/>
              </a:lnSpc>
              <a:spcBef>
                <a:spcPts val="289"/>
              </a:spcBef>
              <a:buClr>
                <a:srgbClr val="008c4f"/>
              </a:buClr>
              <a:buSzPct val="115000"/>
              <a:buFont typeface="Wingdings 2" charset="2"/>
              <a:buChar char=""/>
            </a:pPr>
            <a:r>
              <a:rPr b="0" lang="en-US" sz="1800" spc="-1" strike="noStrike">
                <a:solidFill>
                  <a:srgbClr val="000000"/>
                </a:solidFill>
                <a:latin typeface="DejaVu Sans"/>
                <a:ea typeface="DejaVu Sans"/>
              </a:rPr>
              <a:t>Aims of BAMB:</a:t>
            </a:r>
            <a:endParaRPr b="0" lang="en-GB" sz="1800" spc="-1" strike="noStrike">
              <a:solidFill>
                <a:srgbClr val="000000"/>
              </a:solidFill>
              <a:latin typeface="Arial"/>
            </a:endParaRPr>
          </a:p>
          <a:p>
            <a:pPr lvl="1" marL="432000" indent="-214920">
              <a:lnSpc>
                <a:spcPct val="100000"/>
              </a:lnSpc>
              <a:spcBef>
                <a:spcPts val="289"/>
              </a:spcBef>
              <a:buClr>
                <a:srgbClr val="008c4f"/>
              </a:buClr>
              <a:buSzPct val="45000"/>
              <a:buFont typeface="OpenSymbol"/>
              <a:buChar char="—"/>
            </a:pPr>
            <a:r>
              <a:rPr b="0" lang="en-US" sz="1800" spc="-1" strike="noStrike">
                <a:solidFill>
                  <a:srgbClr val="000000"/>
                </a:solidFill>
                <a:latin typeface="DejaVu Sans"/>
                <a:ea typeface="DejaVu Sans"/>
              </a:rPr>
              <a:t>Prevention of construction and demolition waste.</a:t>
            </a:r>
            <a:endParaRPr b="0" lang="en-GB" sz="1800" spc="-1" strike="noStrike">
              <a:solidFill>
                <a:srgbClr val="000000"/>
              </a:solidFill>
              <a:latin typeface="Arial"/>
            </a:endParaRPr>
          </a:p>
          <a:p>
            <a:pPr lvl="1" marL="432000" indent="-214920">
              <a:lnSpc>
                <a:spcPct val="100000"/>
              </a:lnSpc>
              <a:spcBef>
                <a:spcPts val="289"/>
              </a:spcBef>
              <a:buClr>
                <a:srgbClr val="008c4f"/>
              </a:buClr>
              <a:buSzPct val="45000"/>
              <a:buFont typeface="OpenSymbol"/>
              <a:buChar char="—"/>
            </a:pPr>
            <a:r>
              <a:rPr b="0" lang="en-US" sz="1800" spc="-1" strike="noStrike">
                <a:solidFill>
                  <a:srgbClr val="000000"/>
                </a:solidFill>
                <a:latin typeface="DejaVu Sans"/>
                <a:ea typeface="DejaVu Sans"/>
              </a:rPr>
              <a:t>Reduction of virgin resource consumption and the development towards a circular economy through industrial symbiosis.</a:t>
            </a:r>
            <a:endParaRPr b="0" lang="en-GB" sz="1800" spc="-1" strike="noStrike">
              <a:solidFill>
                <a:srgbClr val="000000"/>
              </a:solidFill>
              <a:latin typeface="Arial"/>
            </a:endParaRPr>
          </a:p>
          <a:p>
            <a:pPr lvl="1" marL="432000" indent="-214920">
              <a:lnSpc>
                <a:spcPct val="100000"/>
              </a:lnSpc>
              <a:spcBef>
                <a:spcPts val="289"/>
              </a:spcBef>
              <a:buClr>
                <a:srgbClr val="008c4f"/>
              </a:buClr>
              <a:buSzPct val="45000"/>
              <a:buFont typeface="OpenSymbol"/>
              <a:buChar char="—"/>
            </a:pPr>
            <a:r>
              <a:rPr b="0" lang="en-US" sz="1800" spc="-1" strike="noStrike">
                <a:solidFill>
                  <a:srgbClr val="000000"/>
                </a:solidFill>
                <a:latin typeface="DejaVu Sans"/>
                <a:ea typeface="DejaVu Sans"/>
              </a:rPr>
              <a:t>Addressing the challenges mentioned in the </a:t>
            </a:r>
            <a:r>
              <a:rPr b="0" lang="en-US" sz="1800" spc="-1" strike="noStrike" u="sng">
                <a:solidFill>
                  <a:srgbClr val="0000ff"/>
                </a:solidFill>
                <a:uFillTx/>
                <a:latin typeface="DejaVu Sans"/>
                <a:ea typeface="DejaVu Sans"/>
                <a:hlinkClick r:id="rId1"/>
              </a:rPr>
              <a:t>Work Programme on Climate action, environment, resource efficiency and raw materials</a:t>
            </a: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37" name="CustomShape 156"/>
          <p:cNvSpPr/>
          <p:nvPr/>
        </p:nvSpPr>
        <p:spPr>
          <a:xfrm>
            <a:off x="335520" y="764640"/>
            <a:ext cx="10743120" cy="4939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fr-FR" sz="2400" spc="-1" strike="noStrike">
                <a:solidFill>
                  <a:srgbClr val="000000"/>
                </a:solidFill>
                <a:latin typeface="DejaVu Sans"/>
                <a:ea typeface="DejaVu Sans"/>
              </a:rPr>
              <a:t>Landfill Mining</a:t>
            </a:r>
            <a:endParaRPr b="0" lang="en-GB" sz="2400" spc="-1" strike="noStrike">
              <a:solidFill>
                <a:srgbClr val="000000"/>
              </a:solidFill>
              <a:latin typeface="Arial"/>
            </a:endParaRPr>
          </a:p>
        </p:txBody>
      </p:sp>
      <p:sp>
        <p:nvSpPr>
          <p:cNvPr id="638" name="CustomShape 84"/>
          <p:cNvSpPr/>
          <p:nvPr/>
        </p:nvSpPr>
        <p:spPr>
          <a:xfrm>
            <a:off x="335520" y="1268640"/>
            <a:ext cx="10743120" cy="50306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
        <p:nvSpPr>
          <p:cNvPr id="639" name="CustomShape 86"/>
          <p:cNvSpPr/>
          <p:nvPr/>
        </p:nvSpPr>
        <p:spPr>
          <a:xfrm>
            <a:off x="263520" y="6411600"/>
            <a:ext cx="647064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Laner et al. (2016) – Quantitative Analysis of Critical Factors for the Climate Impact of Landfill Mining</a:t>
            </a:r>
            <a:endParaRPr b="0" lang="en-GB" sz="900" spc="-1" strike="noStrike">
              <a:solidFill>
                <a:srgbClr val="000000"/>
              </a:solidFill>
              <a:latin typeface="Arial"/>
            </a:endParaRPr>
          </a:p>
        </p:txBody>
      </p:sp>
      <p:pic>
        <p:nvPicPr>
          <p:cNvPr id="640" name="" descr=""/>
          <p:cNvPicPr/>
          <p:nvPr/>
        </p:nvPicPr>
        <p:blipFill>
          <a:blip r:embed="rId1"/>
          <a:stretch/>
        </p:blipFill>
        <p:spPr>
          <a:xfrm>
            <a:off x="1371600" y="1440360"/>
            <a:ext cx="9030600" cy="4727880"/>
          </a:xfrm>
          <a:prstGeom prst="rect">
            <a:avLst/>
          </a:prstGeom>
          <a:ln w="0">
            <a:noFill/>
          </a:ln>
        </p:spPr>
      </p:pic>
    </p:spTree>
  </p:cSld>
  <mc:AlternateContent>
    <mc:Choice Requires="p14">
      <p:transition spd="slow" p14:dur="2000"/>
    </mc:Choice>
    <mc:Fallback>
      <p:transition spd="slow"/>
    </mc:Fallback>
  </mc:AlternateContent>
</p:sld>
</file>

<file path=ppt/slides/slide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41" name="CustomShape 85"/>
          <p:cNvSpPr/>
          <p:nvPr/>
        </p:nvSpPr>
        <p:spPr>
          <a:xfrm>
            <a:off x="335520" y="4406760"/>
            <a:ext cx="10743120" cy="13521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3000" spc="-1" strike="noStrike" cap="all">
                <a:solidFill>
                  <a:srgbClr val="008c4f"/>
                </a:solidFill>
                <a:latin typeface="DejaVu Sans"/>
                <a:ea typeface="DejaVu Sans"/>
              </a:rPr>
              <a:t>Example 3 – Digital Twins</a:t>
            </a:r>
            <a:endParaRPr b="0" lang="en-GB" sz="3000" spc="-1" strike="noStrike">
              <a:solidFill>
                <a:srgbClr val="000000"/>
              </a:solidFill>
              <a:latin typeface="Arial"/>
            </a:endParaRPr>
          </a:p>
        </p:txBody>
      </p:sp>
      <p:sp>
        <p:nvSpPr>
          <p:cNvPr id="642" name="CustomShape 34"/>
          <p:cNvSpPr/>
          <p:nvPr/>
        </p:nvSpPr>
        <p:spPr>
          <a:xfrm>
            <a:off x="335520" y="2906640"/>
            <a:ext cx="10743120" cy="14900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5" name="CustomShape 17"/>
          <p:cNvSpPr/>
          <p:nvPr/>
        </p:nvSpPr>
        <p:spPr>
          <a:xfrm>
            <a:off x="539640" y="764640"/>
            <a:ext cx="10744920" cy="4957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Exercises – IoT and Digitalization for the Circular Economy</a:t>
            </a:r>
            <a:endParaRPr b="0" lang="en-GB" sz="2400" spc="-1" strike="noStrike">
              <a:solidFill>
                <a:srgbClr val="000000"/>
              </a:solidFill>
              <a:latin typeface="Arial"/>
            </a:endParaRPr>
          </a:p>
        </p:txBody>
      </p:sp>
      <p:sp>
        <p:nvSpPr>
          <p:cNvPr id="476" name="CustomShape 18"/>
          <p:cNvSpPr/>
          <p:nvPr/>
        </p:nvSpPr>
        <p:spPr>
          <a:xfrm>
            <a:off x="539640" y="1268640"/>
            <a:ext cx="10744920" cy="5032440"/>
          </a:xfrm>
          <a:prstGeom prst="rect">
            <a:avLst/>
          </a:prstGeom>
          <a:noFill/>
          <a:ln w="0">
            <a:noFill/>
          </a:ln>
        </p:spPr>
        <p:style>
          <a:lnRef idx="0"/>
          <a:fillRef idx="0"/>
          <a:effectRef idx="0"/>
          <a:fontRef idx="minor"/>
        </p:style>
        <p:txBody>
          <a:bodyPr lIns="90000" rIns="90000" tIns="45000" bIns="45000" anchor="ctr">
            <a:noAutofit/>
          </a:bodyPr>
          <a:p>
            <a:pPr marL="195120" indent="-193680">
              <a:lnSpc>
                <a:spcPct val="100000"/>
              </a:lnSpc>
              <a:spcBef>
                <a:spcPts val="360"/>
              </a:spcBef>
              <a:buClr>
                <a:srgbClr val="008c4f"/>
              </a:buClr>
              <a:buSzPct val="80000"/>
              <a:buFont typeface="Wingdings" charset="2"/>
              <a:buChar char=""/>
            </a:pPr>
            <a:r>
              <a:rPr b="0" lang="en-GB" sz="1800" spc="-1" strike="noStrike">
                <a:solidFill>
                  <a:srgbClr val="000000"/>
                </a:solidFill>
                <a:latin typeface="DejaVu Sans"/>
                <a:ea typeface="DejaVu Sans"/>
              </a:rPr>
              <a:t>17.04.2023 → Exercise 01 – Carbon Footprint</a:t>
            </a:r>
            <a:endParaRPr b="0" lang="en-GB" sz="1800" spc="-1" strike="noStrike">
              <a:solidFill>
                <a:srgbClr val="000000"/>
              </a:solidFill>
              <a:latin typeface="Arial"/>
            </a:endParaRPr>
          </a:p>
          <a:p>
            <a:pPr marL="195120" indent="-193680">
              <a:lnSpc>
                <a:spcPct val="100000"/>
              </a:lnSpc>
              <a:spcBef>
                <a:spcPts val="360"/>
              </a:spcBef>
              <a:buClr>
                <a:srgbClr val="008c4f"/>
              </a:buClr>
              <a:buSzPct val="80000"/>
              <a:buFont typeface="Wingdings" charset="2"/>
              <a:buChar char=""/>
            </a:pPr>
            <a:r>
              <a:rPr b="0" lang="en-GB" sz="1800" spc="-1" strike="noStrike">
                <a:solidFill>
                  <a:srgbClr val="000000"/>
                </a:solidFill>
                <a:latin typeface="DejaVu Sans"/>
                <a:ea typeface="DejaVu Sans"/>
              </a:rPr>
              <a:t>24.04.2023 → Exercise 02 – Performance Economy</a:t>
            </a:r>
            <a:endParaRPr b="0" lang="en-GB" sz="1800" spc="-1" strike="noStrike">
              <a:solidFill>
                <a:srgbClr val="000000"/>
              </a:solidFill>
              <a:latin typeface="Arial"/>
            </a:endParaRPr>
          </a:p>
          <a:p>
            <a:pPr marL="195120" indent="-193680">
              <a:lnSpc>
                <a:spcPct val="100000"/>
              </a:lnSpc>
              <a:spcBef>
                <a:spcPts val="360"/>
              </a:spcBef>
              <a:buClr>
                <a:srgbClr val="008c4f"/>
              </a:buClr>
              <a:buSzPct val="80000"/>
              <a:buFont typeface="Wingdings" charset="2"/>
              <a:buChar char=""/>
            </a:pPr>
            <a:r>
              <a:rPr b="0" lang="en-GB" sz="1800" spc="-1" strike="noStrike">
                <a:solidFill>
                  <a:srgbClr val="000000"/>
                </a:solidFill>
                <a:latin typeface="DejaVu Sans"/>
                <a:ea typeface="DejaVu Sans"/>
              </a:rPr>
              <a:t>01.05.2023 → Exercise 03 – Your Favourite Fruit or Vegetable</a:t>
            </a:r>
            <a:endParaRPr b="0" lang="en-GB" sz="1800" spc="-1" strike="noStrike">
              <a:solidFill>
                <a:srgbClr val="000000"/>
              </a:solidFill>
              <a:latin typeface="Arial"/>
            </a:endParaRPr>
          </a:p>
          <a:p>
            <a:pPr marL="195120" indent="-193680">
              <a:lnSpc>
                <a:spcPct val="100000"/>
              </a:lnSpc>
              <a:spcBef>
                <a:spcPts val="360"/>
              </a:spcBef>
              <a:buClr>
                <a:srgbClr val="008c4f"/>
              </a:buClr>
              <a:buSzPct val="80000"/>
              <a:buFont typeface="Wingdings" charset="2"/>
              <a:buChar char=""/>
            </a:pPr>
            <a:r>
              <a:rPr b="0" lang="en-GB" sz="1800" spc="-1" strike="noStrike">
                <a:solidFill>
                  <a:srgbClr val="000000"/>
                </a:solidFill>
                <a:latin typeface="DejaVu Sans"/>
                <a:ea typeface="DejaVu Sans"/>
              </a:rPr>
              <a:t>08.05.2023 → Exercise 04 – LCA of Your Favourite Fruit or Vegetable</a:t>
            </a:r>
            <a:endParaRPr b="0" lang="en-GB" sz="1800" spc="-1" strike="noStrike">
              <a:solidFill>
                <a:srgbClr val="000000"/>
              </a:solidFill>
              <a:latin typeface="Arial"/>
            </a:endParaRPr>
          </a:p>
          <a:p>
            <a:pPr marL="195120" indent="-193680">
              <a:lnSpc>
                <a:spcPct val="100000"/>
              </a:lnSpc>
              <a:spcBef>
                <a:spcPts val="360"/>
              </a:spcBef>
              <a:buClr>
                <a:srgbClr val="008c4f"/>
              </a:buClr>
              <a:buSzPct val="80000"/>
              <a:buFont typeface="Wingdings" charset="2"/>
              <a:buChar char=""/>
            </a:pPr>
            <a:r>
              <a:rPr b="0" lang="en-GB" sz="1800" spc="-1" strike="noStrike">
                <a:solidFill>
                  <a:srgbClr val="000000"/>
                </a:solidFill>
                <a:latin typeface="DejaVu Sans"/>
                <a:ea typeface="DejaVu Sans"/>
              </a:rPr>
              <a:t>12.06.2023 → Exercise 05 – Industrial IoT</a:t>
            </a:r>
            <a:endParaRPr b="0" lang="en-GB" sz="1800" spc="-1" strike="noStrike">
              <a:solidFill>
                <a:srgbClr val="000000"/>
              </a:solidFill>
              <a:latin typeface="Arial"/>
            </a:endParaRPr>
          </a:p>
          <a:p>
            <a:pPr marL="195120" indent="-193680">
              <a:lnSpc>
                <a:spcPct val="100000"/>
              </a:lnSpc>
              <a:spcBef>
                <a:spcPts val="360"/>
              </a:spcBef>
              <a:buClr>
                <a:srgbClr val="008c4f"/>
              </a:buClr>
              <a:buSzPct val="80000"/>
              <a:buFont typeface="Wingdings" charset="2"/>
              <a:buChar char=""/>
            </a:pPr>
            <a:r>
              <a:rPr b="1" lang="en-GB" sz="1800" spc="-1" strike="noStrike">
                <a:solidFill>
                  <a:srgbClr val="c9211e"/>
                </a:solidFill>
                <a:latin typeface="DejaVu Sans"/>
                <a:ea typeface="DejaVu Sans"/>
              </a:rPr>
              <a:t>03.07.2023</a:t>
            </a:r>
            <a:r>
              <a:rPr b="0" lang="en-GB" sz="1800" spc="-1" strike="noStrike">
                <a:solidFill>
                  <a:srgbClr val="000000"/>
                </a:solidFill>
                <a:latin typeface="DejaVu Sans"/>
                <a:ea typeface="DejaVu Sans"/>
              </a:rPr>
              <a:t> → Exercise 06 – IoT in Mining</a:t>
            </a:r>
            <a:endParaRPr b="0" lang="en-GB" sz="1800" spc="-1" strike="noStrike">
              <a:solidFill>
                <a:srgbClr val="000000"/>
              </a:solidFill>
              <a:latin typeface="Arial"/>
            </a:endParaRPr>
          </a:p>
          <a:p>
            <a:pPr marL="195120" indent="-193680">
              <a:lnSpc>
                <a:spcPct val="100000"/>
              </a:lnSpc>
              <a:spcBef>
                <a:spcPts val="360"/>
              </a:spcBef>
              <a:buClr>
                <a:srgbClr val="008c4f"/>
              </a:buClr>
              <a:buSzPct val="80000"/>
              <a:buFont typeface="Wingdings" charset="2"/>
              <a:buChar char=""/>
            </a:pPr>
            <a:r>
              <a:rPr b="1" lang="en-GB" sz="1800" spc="-1" strike="noStrike">
                <a:solidFill>
                  <a:srgbClr val="c9211e"/>
                </a:solidFill>
                <a:latin typeface="DejaVu Sans"/>
                <a:ea typeface="DejaVu Sans"/>
              </a:rPr>
              <a:t>10.07.2023</a:t>
            </a:r>
            <a:r>
              <a:rPr b="0" lang="en-GB" sz="1800" spc="-1" strike="noStrike">
                <a:solidFill>
                  <a:srgbClr val="000000"/>
                </a:solidFill>
                <a:latin typeface="DejaVu Sans"/>
                <a:ea typeface="DejaVu Sans"/>
              </a:rPr>
              <a:t> → Exercise 07 – Technology Assessment</a:t>
            </a: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43" name="CustomShape 87"/>
          <p:cNvSpPr/>
          <p:nvPr/>
        </p:nvSpPr>
        <p:spPr>
          <a:xfrm>
            <a:off x="335520" y="764640"/>
            <a:ext cx="10750320" cy="5011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Definitions</a:t>
            </a:r>
            <a:endParaRPr b="0" lang="en-GB" sz="2400" spc="-1" strike="noStrike">
              <a:solidFill>
                <a:srgbClr val="000000"/>
              </a:solidFill>
              <a:latin typeface="Arial"/>
            </a:endParaRPr>
          </a:p>
        </p:txBody>
      </p:sp>
      <p:pic>
        <p:nvPicPr>
          <p:cNvPr id="644" name="" descr=""/>
          <p:cNvPicPr/>
          <p:nvPr/>
        </p:nvPicPr>
        <p:blipFill>
          <a:blip r:embed="rId1"/>
          <a:stretch/>
        </p:blipFill>
        <p:spPr>
          <a:xfrm>
            <a:off x="1506240" y="1398240"/>
            <a:ext cx="8459640" cy="4910040"/>
          </a:xfrm>
          <a:prstGeom prst="rect">
            <a:avLst/>
          </a:prstGeom>
          <a:ln w="0">
            <a:noFill/>
          </a:ln>
        </p:spPr>
      </p:pic>
      <p:sp>
        <p:nvSpPr>
          <p:cNvPr id="645" name="CustomShape 35"/>
          <p:cNvSpPr/>
          <p:nvPr/>
        </p:nvSpPr>
        <p:spPr>
          <a:xfrm>
            <a:off x="263520" y="6411600"/>
            <a:ext cx="878796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de-DE" sz="900" spc="-1" strike="noStrike">
                <a:solidFill>
                  <a:srgbClr val="a6a6a6"/>
                </a:solidFill>
                <a:latin typeface="Roboto"/>
                <a:ea typeface="Roboto"/>
              </a:rPr>
              <a:t>Negri et al. (2017) – A Review of the Roles of Digital Twin in CPS-based Production Systems – https://doi.org/10.1016/j.promfg.2017.07.198</a:t>
            </a:r>
            <a:r>
              <a:rPr b="0" lang="en-US" sz="900" spc="-1" strike="noStrike">
                <a:solidFill>
                  <a:srgbClr val="a6a6a6"/>
                </a:solidFill>
                <a:latin typeface="Roboto"/>
                <a:ea typeface="Roboto"/>
              </a:rPr>
              <a:t>.</a:t>
            </a:r>
            <a:r>
              <a:rPr b="0" lang="de-DE" sz="900" spc="-1" strike="noStrike">
                <a:solidFill>
                  <a:srgbClr val="a6a6a6"/>
                </a:solidFill>
                <a:latin typeface="Roboto"/>
                <a:ea typeface="Roboto"/>
              </a:rPr>
              <a:t> </a:t>
            </a:r>
            <a:endParaRPr b="0" lang="en-GB"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46" name="CustomShape 89"/>
          <p:cNvSpPr/>
          <p:nvPr/>
        </p:nvSpPr>
        <p:spPr>
          <a:xfrm>
            <a:off x="263520" y="6391440"/>
            <a:ext cx="1101204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DejaVu Sans"/>
              </a:rPr>
              <a:t>Image adapted for BEVs from </a:t>
            </a:r>
            <a:r>
              <a:rPr b="0" lang="en-US" sz="900" spc="-1" strike="noStrike" u="sng">
                <a:solidFill>
                  <a:srgbClr val="0000ff"/>
                </a:solidFill>
                <a:uFillTx/>
                <a:latin typeface="Roboto"/>
                <a:ea typeface="DejaVu Sans"/>
                <a:hlinkClick r:id="rId1"/>
              </a:rPr>
              <a:t>https://www.comsol.com/blogs/digital-twins-not-just-hype/</a:t>
            </a:r>
            <a:endParaRPr b="0" lang="en-GB" sz="900" spc="-1" strike="noStrike">
              <a:solidFill>
                <a:srgbClr val="000000"/>
              </a:solidFill>
              <a:latin typeface="Arial"/>
            </a:endParaRPr>
          </a:p>
        </p:txBody>
      </p:sp>
      <p:sp>
        <p:nvSpPr>
          <p:cNvPr id="647" name="CustomShape 36"/>
          <p:cNvSpPr/>
          <p:nvPr/>
        </p:nvSpPr>
        <p:spPr>
          <a:xfrm>
            <a:off x="7810200" y="2963880"/>
            <a:ext cx="3427920" cy="9126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i="1" lang="en-US" sz="1800" spc="-1" strike="noStrike">
                <a:solidFill>
                  <a:srgbClr val="000000"/>
                </a:solidFill>
                <a:latin typeface="DejaVu Sans"/>
                <a:ea typeface="DejaVu Sans"/>
              </a:rPr>
              <a:t>The digital twin concept exemplified on a battery pack of a BEV.</a:t>
            </a:r>
            <a:endParaRPr b="0" lang="en-GB" sz="1800" spc="-1" strike="noStrike">
              <a:solidFill>
                <a:srgbClr val="000000"/>
              </a:solidFill>
              <a:latin typeface="Arial"/>
            </a:endParaRPr>
          </a:p>
        </p:txBody>
      </p:sp>
      <p:sp>
        <p:nvSpPr>
          <p:cNvPr id="648" name="CustomShape 37"/>
          <p:cNvSpPr/>
          <p:nvPr/>
        </p:nvSpPr>
        <p:spPr>
          <a:xfrm>
            <a:off x="335520" y="764640"/>
            <a:ext cx="10750320" cy="5011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Example 1: Automotive Industry</a:t>
            </a:r>
            <a:endParaRPr b="0" lang="en-GB" sz="2400" spc="-1" strike="noStrike">
              <a:solidFill>
                <a:srgbClr val="000000"/>
              </a:solidFill>
              <a:latin typeface="Arial"/>
            </a:endParaRPr>
          </a:p>
          <a:p>
            <a:pPr>
              <a:lnSpc>
                <a:spcPct val="100000"/>
              </a:lnSpc>
            </a:pPr>
            <a:endParaRPr b="0" lang="en-GB" sz="2400" spc="-1" strike="noStrike">
              <a:solidFill>
                <a:srgbClr val="000000"/>
              </a:solidFill>
              <a:latin typeface="Arial"/>
            </a:endParaRPr>
          </a:p>
        </p:txBody>
      </p:sp>
      <p:pic>
        <p:nvPicPr>
          <p:cNvPr id="649" name="" descr=""/>
          <p:cNvPicPr/>
          <p:nvPr/>
        </p:nvPicPr>
        <p:blipFill>
          <a:blip r:embed="rId2"/>
          <a:stretch/>
        </p:blipFill>
        <p:spPr>
          <a:xfrm>
            <a:off x="1385640" y="1469880"/>
            <a:ext cx="6130440" cy="5136480"/>
          </a:xfrm>
          <a:prstGeom prst="rect">
            <a:avLst/>
          </a:prstGeom>
          <a:ln w="0">
            <a:noFill/>
          </a:ln>
        </p:spPr>
      </p:pic>
    </p:spTree>
  </p:cSld>
  <mc:AlternateContent>
    <mc:Choice Requires="p14">
      <p:transition spd="slow" p14:dur="2000"/>
    </mc:Choice>
    <mc:Fallback>
      <p:transition spd="slow"/>
    </mc:Fallback>
  </mc:AlternateContent>
</p:sld>
</file>

<file path=ppt/slides/slide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50" name="CustomShape 92"/>
          <p:cNvSpPr/>
          <p:nvPr/>
        </p:nvSpPr>
        <p:spPr>
          <a:xfrm>
            <a:off x="370080" y="6194160"/>
            <a:ext cx="11012040" cy="3639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DejaVu Sans"/>
              </a:rPr>
              <a:t>Dembski, Fabian, et al. "Urban digital twins for smart cities and citizens: the case study of Herrenberg, Germany." </a:t>
            </a:r>
            <a:r>
              <a:rPr b="0" i="1" lang="en-US" sz="900" spc="-1" strike="noStrike">
                <a:solidFill>
                  <a:srgbClr val="a6a6a6"/>
                </a:solidFill>
                <a:latin typeface="Roboto"/>
                <a:ea typeface="DejaVu Sans"/>
              </a:rPr>
              <a:t>Sustainability</a:t>
            </a:r>
            <a:r>
              <a:rPr b="0" lang="en-US" sz="900" spc="-1" strike="noStrike">
                <a:solidFill>
                  <a:srgbClr val="a6a6a6"/>
                </a:solidFill>
                <a:latin typeface="Roboto"/>
                <a:ea typeface="DejaVu Sans"/>
              </a:rPr>
              <a:t> 12.6 (2020): 2307</a:t>
            </a:r>
            <a:br>
              <a:rPr sz="900"/>
            </a:br>
            <a:endParaRPr b="0" lang="en-GB" sz="900" spc="-1" strike="noStrike">
              <a:solidFill>
                <a:srgbClr val="000000"/>
              </a:solidFill>
              <a:latin typeface="Arial"/>
            </a:endParaRPr>
          </a:p>
        </p:txBody>
      </p:sp>
      <p:sp>
        <p:nvSpPr>
          <p:cNvPr id="651" name="CustomShape 38"/>
          <p:cNvSpPr/>
          <p:nvPr/>
        </p:nvSpPr>
        <p:spPr>
          <a:xfrm>
            <a:off x="335520" y="764640"/>
            <a:ext cx="10750320" cy="5011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Example 2: Smart Cities</a:t>
            </a:r>
            <a:endParaRPr b="0" lang="en-GB" sz="2400" spc="-1" strike="noStrike">
              <a:solidFill>
                <a:srgbClr val="000000"/>
              </a:solidFill>
              <a:latin typeface="Arial"/>
            </a:endParaRPr>
          </a:p>
          <a:p>
            <a:pPr>
              <a:lnSpc>
                <a:spcPct val="100000"/>
              </a:lnSpc>
            </a:pPr>
            <a:endParaRPr b="0" lang="en-GB" sz="2400" spc="-1" strike="noStrike">
              <a:solidFill>
                <a:srgbClr val="000000"/>
              </a:solidFill>
              <a:latin typeface="Arial"/>
            </a:endParaRPr>
          </a:p>
        </p:txBody>
      </p:sp>
      <p:pic>
        <p:nvPicPr>
          <p:cNvPr id="652" name="" descr=""/>
          <p:cNvPicPr/>
          <p:nvPr/>
        </p:nvPicPr>
        <p:blipFill>
          <a:blip r:embed="rId1"/>
          <a:stretch/>
        </p:blipFill>
        <p:spPr>
          <a:xfrm>
            <a:off x="438480" y="1600200"/>
            <a:ext cx="6189840" cy="4195080"/>
          </a:xfrm>
          <a:prstGeom prst="rect">
            <a:avLst/>
          </a:prstGeom>
          <a:ln w="0">
            <a:noFill/>
          </a:ln>
        </p:spPr>
      </p:pic>
      <p:sp>
        <p:nvSpPr>
          <p:cNvPr id="653" name="TextShape 1"/>
          <p:cNvSpPr/>
          <p:nvPr/>
        </p:nvSpPr>
        <p:spPr>
          <a:xfrm>
            <a:off x="5112000" y="5629680"/>
            <a:ext cx="2150280" cy="2376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700" spc="-1" strike="noStrike">
                <a:solidFill>
                  <a:srgbClr val="000000"/>
                </a:solidFill>
                <a:latin typeface="DejaVu Sans"/>
                <a:ea typeface="DejaVu Sans"/>
              </a:rPr>
              <a:t>© OpenStreetMap contributors</a:t>
            </a:r>
            <a:endParaRPr b="0" lang="en-GB" sz="700" spc="-1" strike="noStrike">
              <a:solidFill>
                <a:srgbClr val="000000"/>
              </a:solidFill>
              <a:latin typeface="Arial"/>
            </a:endParaRPr>
          </a:p>
        </p:txBody>
      </p:sp>
      <p:sp>
        <p:nvSpPr>
          <p:cNvPr id="654" name="TextShape 3"/>
          <p:cNvSpPr/>
          <p:nvPr/>
        </p:nvSpPr>
        <p:spPr>
          <a:xfrm>
            <a:off x="6858000" y="1600200"/>
            <a:ext cx="4113720" cy="4570920"/>
          </a:xfrm>
          <a:prstGeom prst="rect">
            <a:avLst/>
          </a:prstGeom>
          <a:noFill/>
          <a:ln w="0">
            <a:noFill/>
          </a:ln>
        </p:spPr>
        <p:style>
          <a:lnRef idx="0"/>
          <a:fillRef idx="0"/>
          <a:effectRef idx="0"/>
          <a:fontRef idx="minor"/>
        </p:style>
        <p:txBody>
          <a:bodyPr lIns="90000" rIns="90000" tIns="45000" bIns="45000" anchor="t">
            <a:noAutofit/>
          </a:bodyPr>
          <a:p>
            <a:pPr marL="216000" indent="-216000">
              <a:lnSpc>
                <a:spcPct val="100000"/>
              </a:lnSpc>
              <a:buClr>
                <a:srgbClr val="008c4f"/>
              </a:buClr>
              <a:buSzPct val="115000"/>
              <a:buFont typeface="Wingdings 2" charset="2"/>
              <a:buChar char=""/>
            </a:pPr>
            <a:r>
              <a:rPr b="0" lang="en-US" sz="2200" spc="-1" strike="noStrike">
                <a:solidFill>
                  <a:srgbClr val="000000"/>
                </a:solidFill>
                <a:latin typeface="DejaVu Sans"/>
                <a:ea typeface="DejaVu Sans"/>
              </a:rPr>
              <a:t>Digital Twin of Herrenberg</a:t>
            </a:r>
            <a:endParaRPr b="0" lang="en-GB" sz="2200" spc="-1" strike="noStrike">
              <a:solidFill>
                <a:srgbClr val="000000"/>
              </a:solidFill>
              <a:latin typeface="Arial"/>
            </a:endParaRPr>
          </a:p>
          <a:p>
            <a:pPr>
              <a:lnSpc>
                <a:spcPct val="100000"/>
              </a:lnSpc>
            </a:pPr>
            <a:endParaRPr b="0" lang="en-GB" sz="2200" spc="-1" strike="noStrike">
              <a:solidFill>
                <a:srgbClr val="000000"/>
              </a:solidFill>
              <a:latin typeface="Arial"/>
            </a:endParaRPr>
          </a:p>
          <a:p>
            <a:pPr marL="216000" indent="-216000">
              <a:lnSpc>
                <a:spcPct val="100000"/>
              </a:lnSpc>
              <a:buClr>
                <a:srgbClr val="008c4f"/>
              </a:buClr>
              <a:buSzPct val="115000"/>
              <a:buFont typeface="Wingdings 2" charset="2"/>
              <a:buChar char=""/>
            </a:pPr>
            <a:r>
              <a:rPr b="0" lang="en-US" sz="1500" spc="-1" strike="noStrike">
                <a:solidFill>
                  <a:srgbClr val="000000"/>
                </a:solidFill>
                <a:latin typeface="DejaVu Sans"/>
                <a:ea typeface="DejaVu Sans"/>
              </a:rPr>
              <a:t>Mathematical street network model with space syntax</a:t>
            </a:r>
            <a:endParaRPr b="0" lang="en-GB" sz="1500" spc="-1" strike="noStrike">
              <a:solidFill>
                <a:srgbClr val="000000"/>
              </a:solidFill>
              <a:latin typeface="Arial"/>
            </a:endParaRPr>
          </a:p>
          <a:p>
            <a:pPr lvl="1" marL="432000" indent="-216000">
              <a:lnSpc>
                <a:spcPct val="100000"/>
              </a:lnSpc>
              <a:buClr>
                <a:srgbClr val="008c4f"/>
              </a:buClr>
              <a:buSzPct val="45000"/>
              <a:buFont typeface="OpenSymbol"/>
              <a:buChar char="—"/>
            </a:pPr>
            <a:r>
              <a:rPr b="0" lang="en-US" sz="1500" spc="-1" strike="noStrike">
                <a:solidFill>
                  <a:srgbClr val="000000"/>
                </a:solidFill>
                <a:latin typeface="DejaVu Sans"/>
                <a:ea typeface="DejaVu Sans"/>
              </a:rPr>
              <a:t>Used to indicate high/low potentials of traffic.</a:t>
            </a:r>
            <a:endParaRPr b="0" lang="en-GB" sz="1500" spc="-1" strike="noStrike">
              <a:solidFill>
                <a:srgbClr val="000000"/>
              </a:solidFill>
              <a:latin typeface="Arial"/>
            </a:endParaRPr>
          </a:p>
          <a:p>
            <a:pPr marL="216000" indent="-216000">
              <a:lnSpc>
                <a:spcPct val="100000"/>
              </a:lnSpc>
              <a:buClr>
                <a:srgbClr val="008c4f"/>
              </a:buClr>
              <a:buSzPct val="115000"/>
              <a:buFont typeface="Wingdings 2" charset="2"/>
              <a:buChar char=""/>
            </a:pPr>
            <a:r>
              <a:rPr b="0" lang="en-US" sz="1500" spc="-1" strike="noStrike">
                <a:solidFill>
                  <a:srgbClr val="000000"/>
                </a:solidFill>
                <a:latin typeface="DejaVu Sans"/>
                <a:ea typeface="DejaVu Sans"/>
              </a:rPr>
              <a:t>Sensor network</a:t>
            </a:r>
            <a:endParaRPr b="0" lang="en-GB" sz="1500" spc="-1" strike="noStrike">
              <a:solidFill>
                <a:srgbClr val="000000"/>
              </a:solidFill>
              <a:latin typeface="Arial"/>
            </a:endParaRPr>
          </a:p>
          <a:p>
            <a:pPr lvl="1" marL="432000" indent="-216000">
              <a:lnSpc>
                <a:spcPct val="100000"/>
              </a:lnSpc>
              <a:buClr>
                <a:srgbClr val="008c4f"/>
              </a:buClr>
              <a:buSzPct val="45000"/>
              <a:buFont typeface="OpenSymbol"/>
              <a:buChar char="—"/>
            </a:pPr>
            <a:r>
              <a:rPr b="0" lang="en-US" sz="1500" spc="-1" strike="noStrike">
                <a:solidFill>
                  <a:srgbClr val="000000"/>
                </a:solidFill>
                <a:latin typeface="DejaVu Sans"/>
                <a:ea typeface="DejaVu Sans"/>
              </a:rPr>
              <a:t>Temperature</a:t>
            </a:r>
            <a:endParaRPr b="0" lang="en-GB" sz="1500" spc="-1" strike="noStrike">
              <a:solidFill>
                <a:srgbClr val="000000"/>
              </a:solidFill>
              <a:latin typeface="Arial"/>
            </a:endParaRPr>
          </a:p>
          <a:p>
            <a:pPr lvl="1" marL="432000" indent="-216000">
              <a:lnSpc>
                <a:spcPct val="100000"/>
              </a:lnSpc>
              <a:buClr>
                <a:srgbClr val="008c4f"/>
              </a:buClr>
              <a:buSzPct val="45000"/>
              <a:buFont typeface="OpenSymbol"/>
              <a:buChar char="—"/>
            </a:pPr>
            <a:r>
              <a:rPr b="0" lang="en-US" sz="1500" spc="-1" strike="noStrike">
                <a:solidFill>
                  <a:srgbClr val="000000"/>
                </a:solidFill>
                <a:latin typeface="DejaVu Sans"/>
                <a:ea typeface="DejaVu Sans"/>
              </a:rPr>
              <a:t>Humidity</a:t>
            </a:r>
            <a:endParaRPr b="0" lang="en-GB" sz="1500" spc="-1" strike="noStrike">
              <a:solidFill>
                <a:srgbClr val="000000"/>
              </a:solidFill>
              <a:latin typeface="Arial"/>
            </a:endParaRPr>
          </a:p>
          <a:p>
            <a:pPr lvl="1" marL="432000" indent="-216000">
              <a:lnSpc>
                <a:spcPct val="100000"/>
              </a:lnSpc>
              <a:buClr>
                <a:srgbClr val="008c4f"/>
              </a:buClr>
              <a:buSzPct val="45000"/>
              <a:buFont typeface="OpenSymbol"/>
              <a:buChar char="—"/>
            </a:pPr>
            <a:r>
              <a:rPr b="0" lang="en-US" sz="1500" spc="-1" strike="noStrike">
                <a:solidFill>
                  <a:srgbClr val="000000"/>
                </a:solidFill>
                <a:latin typeface="DejaVu Sans"/>
                <a:ea typeface="DejaVu Sans"/>
              </a:rPr>
              <a:t>Particulate Matter</a:t>
            </a:r>
            <a:endParaRPr b="0" lang="en-GB" sz="1500" spc="-1" strike="noStrike">
              <a:solidFill>
                <a:srgbClr val="000000"/>
              </a:solidFill>
              <a:latin typeface="Arial"/>
            </a:endParaRPr>
          </a:p>
          <a:p>
            <a:pPr marL="216000" indent="-216000">
              <a:lnSpc>
                <a:spcPct val="100000"/>
              </a:lnSpc>
              <a:buClr>
                <a:srgbClr val="008c4f"/>
              </a:buClr>
              <a:buSzPct val="115000"/>
              <a:buFont typeface="Wingdings 2" charset="2"/>
              <a:buChar char=""/>
            </a:pPr>
            <a:r>
              <a:rPr b="0" lang="en-US" sz="1500" spc="-1" strike="noStrike">
                <a:solidFill>
                  <a:srgbClr val="000000"/>
                </a:solidFill>
                <a:latin typeface="DejaVu Sans"/>
                <a:ea typeface="DejaVu Sans"/>
              </a:rPr>
              <a:t>Air-flow simulation</a:t>
            </a:r>
            <a:endParaRPr b="0" lang="en-GB" sz="1500" spc="-1" strike="noStrike">
              <a:solidFill>
                <a:srgbClr val="000000"/>
              </a:solidFill>
              <a:latin typeface="Arial"/>
            </a:endParaRPr>
          </a:p>
          <a:p>
            <a:pPr lvl="1" marL="432000" indent="-216000">
              <a:lnSpc>
                <a:spcPct val="100000"/>
              </a:lnSpc>
              <a:buClr>
                <a:srgbClr val="008c4f"/>
              </a:buClr>
              <a:buSzPct val="45000"/>
              <a:buFont typeface="OpenSymbol"/>
              <a:buChar char="—"/>
            </a:pPr>
            <a:r>
              <a:rPr b="0" lang="en-US" sz="1500" spc="-1" strike="noStrike">
                <a:solidFill>
                  <a:srgbClr val="000000"/>
                </a:solidFill>
                <a:latin typeface="DejaVu Sans"/>
                <a:ea typeface="DejaVu Sans"/>
              </a:rPr>
              <a:t>Simulation and combination of data relates emissions to potential volume of traffic using wind, humidity, temperature and particulate matter data.</a:t>
            </a:r>
            <a:endParaRPr b="0" lang="en-GB" sz="1500" spc="-1" strike="noStrike">
              <a:solidFill>
                <a:srgbClr val="000000"/>
              </a:solidFill>
              <a:latin typeface="Arial"/>
            </a:endParaRPr>
          </a:p>
          <a:p>
            <a:pPr marL="216000" indent="-216000">
              <a:lnSpc>
                <a:spcPct val="100000"/>
              </a:lnSpc>
              <a:buClr>
                <a:srgbClr val="008c4f"/>
              </a:buClr>
              <a:buSzPct val="115000"/>
              <a:buFont typeface="Wingdings 2" charset="2"/>
              <a:buChar char=""/>
            </a:pPr>
            <a:r>
              <a:rPr b="0" lang="en-US" sz="1500" spc="-1" strike="noStrike">
                <a:solidFill>
                  <a:srgbClr val="000000"/>
                </a:solidFill>
                <a:latin typeface="DejaVu Sans"/>
                <a:ea typeface="DejaVu Sans"/>
              </a:rPr>
              <a:t>3D Visualization of the above using Virtual Reality (VR)</a:t>
            </a:r>
            <a:endParaRPr b="0" lang="en-GB" sz="15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55" name="CustomShape 94"/>
          <p:cNvSpPr/>
          <p:nvPr/>
        </p:nvSpPr>
        <p:spPr>
          <a:xfrm>
            <a:off x="263520" y="6406920"/>
            <a:ext cx="1101204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u="sng">
                <a:solidFill>
                  <a:srgbClr val="a6a6a6"/>
                </a:solidFill>
                <a:uFillTx/>
                <a:latin typeface="Roboto"/>
                <a:ea typeface="DejaVu Sans"/>
              </a:rPr>
              <a:t>Image recreated from: </a:t>
            </a:r>
            <a:r>
              <a:rPr b="0" lang="en-US" sz="900" spc="-1" strike="noStrike" u="sng">
                <a:solidFill>
                  <a:srgbClr val="0000ff"/>
                </a:solidFill>
                <a:uFillTx/>
                <a:latin typeface="Roboto"/>
                <a:ea typeface="DejaVu Sans"/>
                <a:hlinkClick r:id="rId1"/>
              </a:rPr>
              <a:t>https://www.comsol.com/blogs/digital-twins-not-just-hype/</a:t>
            </a:r>
            <a:endParaRPr b="0" lang="en-GB" sz="900" spc="-1" strike="noStrike">
              <a:solidFill>
                <a:srgbClr val="000000"/>
              </a:solidFill>
              <a:latin typeface="Arial"/>
            </a:endParaRPr>
          </a:p>
        </p:txBody>
      </p:sp>
      <p:sp>
        <p:nvSpPr>
          <p:cNvPr id="656" name="CustomShape 39"/>
          <p:cNvSpPr/>
          <p:nvPr/>
        </p:nvSpPr>
        <p:spPr>
          <a:xfrm>
            <a:off x="5029200" y="4727160"/>
            <a:ext cx="5524920" cy="75924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i="1" lang="en-US" sz="1100" spc="-1" strike="noStrike">
                <a:solidFill>
                  <a:srgbClr val="333333"/>
                </a:solidFill>
                <a:latin typeface="DejaVu Sans"/>
                <a:ea typeface="DejaVu Sans"/>
              </a:rPr>
              <a:t>The figure shows some of the most important subsystems in a fighter jet. A digital twin consists of many different subspaces containing models, simulation data, measured data, and reports for each of the subsystems of the airplane</a:t>
            </a:r>
            <a:endParaRPr b="0" lang="en-GB" sz="1100" spc="-1" strike="noStrike">
              <a:solidFill>
                <a:srgbClr val="000000"/>
              </a:solidFill>
              <a:latin typeface="Arial"/>
            </a:endParaRPr>
          </a:p>
        </p:txBody>
      </p:sp>
      <p:sp>
        <p:nvSpPr>
          <p:cNvPr id="657" name="CustomShape 40"/>
          <p:cNvSpPr/>
          <p:nvPr/>
        </p:nvSpPr>
        <p:spPr>
          <a:xfrm>
            <a:off x="335520" y="764640"/>
            <a:ext cx="10750320" cy="5011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Example 3: Aviation and Aerospace</a:t>
            </a:r>
            <a:endParaRPr b="0" lang="en-GB" sz="2400" spc="-1" strike="noStrike">
              <a:solidFill>
                <a:srgbClr val="000000"/>
              </a:solidFill>
              <a:latin typeface="Arial"/>
            </a:endParaRPr>
          </a:p>
          <a:p>
            <a:pPr>
              <a:lnSpc>
                <a:spcPct val="100000"/>
              </a:lnSpc>
            </a:pPr>
            <a:endParaRPr b="0" lang="en-GB" sz="2400" spc="-1" strike="noStrike">
              <a:solidFill>
                <a:srgbClr val="000000"/>
              </a:solidFill>
              <a:latin typeface="Arial"/>
            </a:endParaRPr>
          </a:p>
        </p:txBody>
      </p:sp>
      <p:pic>
        <p:nvPicPr>
          <p:cNvPr id="658" name="" descr=""/>
          <p:cNvPicPr/>
          <p:nvPr/>
        </p:nvPicPr>
        <p:blipFill>
          <a:blip r:embed="rId2"/>
          <a:stretch/>
        </p:blipFill>
        <p:spPr>
          <a:xfrm>
            <a:off x="493200" y="1372680"/>
            <a:ext cx="8518680" cy="4292640"/>
          </a:xfrm>
          <a:prstGeom prst="rect">
            <a:avLst/>
          </a:prstGeom>
          <a:ln w="0">
            <a:noFill/>
          </a:ln>
        </p:spPr>
      </p:pic>
      <p:sp>
        <p:nvSpPr>
          <p:cNvPr id="659" name="CustomShape 41"/>
          <p:cNvSpPr/>
          <p:nvPr/>
        </p:nvSpPr>
        <p:spPr>
          <a:xfrm>
            <a:off x="9950040" y="931680"/>
            <a:ext cx="515880" cy="495720"/>
          </a:xfrm>
          <a:prstGeom prst="star5">
            <a:avLst>
              <a:gd name="adj" fmla="val 19098"/>
              <a:gd name="hf" fmla="val 105146"/>
              <a:gd name="vf" fmla="val 110557"/>
            </a:avLst>
          </a:prstGeom>
          <a:solidFill>
            <a:srgbClr val="92d050"/>
          </a:solidFill>
          <a:ln>
            <a:solidFill>
              <a:srgbClr val="0d0d0d"/>
            </a:solidFill>
          </a:ln>
        </p:spPr>
        <p:style>
          <a:lnRef idx="2">
            <a:schemeClr val="accent1">
              <a:shade val="50000"/>
            </a:schemeClr>
          </a:lnRef>
          <a:fillRef idx="1">
            <a:schemeClr val="accent1"/>
          </a:fillRef>
          <a:effectRef idx="0">
            <a:schemeClr val="accent1"/>
          </a:effectRef>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60" name="CustomShape 98"/>
          <p:cNvSpPr/>
          <p:nvPr/>
        </p:nvSpPr>
        <p:spPr>
          <a:xfrm>
            <a:off x="263520" y="6391440"/>
            <a:ext cx="1101204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DejaVu Sans"/>
              </a:rPr>
              <a:t>Image adapted from: Rao, Dattaraj Jagdish, and Shraddha Mane. "Digital Twin approach to Clinical DSS with Explainable AI." </a:t>
            </a:r>
            <a:r>
              <a:rPr b="0" i="1" lang="en-US" sz="900" spc="-1" strike="noStrike">
                <a:solidFill>
                  <a:srgbClr val="a6a6a6"/>
                </a:solidFill>
                <a:latin typeface="Roboto"/>
                <a:ea typeface="DejaVu Sans"/>
              </a:rPr>
              <a:t>arXiv preprint arXiv:1910.13520</a:t>
            </a:r>
            <a:r>
              <a:rPr b="0" lang="en-US" sz="900" spc="-1" strike="noStrike">
                <a:solidFill>
                  <a:srgbClr val="a6a6a6"/>
                </a:solidFill>
                <a:latin typeface="Roboto"/>
                <a:ea typeface="DejaVu Sans"/>
              </a:rPr>
              <a:t> (2019).</a:t>
            </a:r>
            <a:endParaRPr b="0" lang="en-GB" sz="900" spc="-1" strike="noStrike">
              <a:solidFill>
                <a:srgbClr val="000000"/>
              </a:solidFill>
              <a:latin typeface="Arial"/>
            </a:endParaRPr>
          </a:p>
        </p:txBody>
      </p:sp>
      <p:sp>
        <p:nvSpPr>
          <p:cNvPr id="661" name="CustomShape 42"/>
          <p:cNvSpPr/>
          <p:nvPr/>
        </p:nvSpPr>
        <p:spPr>
          <a:xfrm>
            <a:off x="335520" y="764640"/>
            <a:ext cx="10750320" cy="5011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Example 4: Human Medicine</a:t>
            </a:r>
            <a:endParaRPr b="0" lang="en-GB" sz="2400" spc="-1" strike="noStrike">
              <a:solidFill>
                <a:srgbClr val="000000"/>
              </a:solidFill>
              <a:latin typeface="Arial"/>
            </a:endParaRPr>
          </a:p>
          <a:p>
            <a:pPr>
              <a:lnSpc>
                <a:spcPct val="100000"/>
              </a:lnSpc>
            </a:pPr>
            <a:endParaRPr b="0" lang="en-GB" sz="2400" spc="-1" strike="noStrike">
              <a:solidFill>
                <a:srgbClr val="000000"/>
              </a:solidFill>
              <a:latin typeface="Arial"/>
            </a:endParaRPr>
          </a:p>
        </p:txBody>
      </p:sp>
      <p:pic>
        <p:nvPicPr>
          <p:cNvPr id="662" name="" descr=""/>
          <p:cNvPicPr/>
          <p:nvPr/>
        </p:nvPicPr>
        <p:blipFill>
          <a:blip r:embed="rId1"/>
          <a:stretch/>
        </p:blipFill>
        <p:spPr>
          <a:xfrm>
            <a:off x="2057400" y="1371600"/>
            <a:ext cx="8540280" cy="4799520"/>
          </a:xfrm>
          <a:prstGeom prst="rect">
            <a:avLst/>
          </a:prstGeom>
          <a:ln w="0">
            <a:noFill/>
          </a:ln>
        </p:spPr>
      </p:pic>
      <p:sp>
        <p:nvSpPr>
          <p:cNvPr id="663" name="CustomShape 43"/>
          <p:cNvSpPr/>
          <p:nvPr/>
        </p:nvSpPr>
        <p:spPr>
          <a:xfrm>
            <a:off x="9950040" y="931680"/>
            <a:ext cx="515880" cy="495720"/>
          </a:xfrm>
          <a:prstGeom prst="star5">
            <a:avLst>
              <a:gd name="adj" fmla="val 19098"/>
              <a:gd name="hf" fmla="val 105146"/>
              <a:gd name="vf" fmla="val 110557"/>
            </a:avLst>
          </a:prstGeom>
          <a:solidFill>
            <a:srgbClr val="92d050"/>
          </a:solidFill>
          <a:ln>
            <a:solidFill>
              <a:srgbClr val="0d0d0d"/>
            </a:solidFill>
          </a:ln>
        </p:spPr>
        <p:style>
          <a:lnRef idx="2">
            <a:schemeClr val="accent1">
              <a:shade val="50000"/>
            </a:schemeClr>
          </a:lnRef>
          <a:fillRef idx="1">
            <a:schemeClr val="accent1"/>
          </a:fillRef>
          <a:effectRef idx="0">
            <a:schemeClr val="accent1"/>
          </a:effectRef>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64" name="CustomShape 101"/>
          <p:cNvSpPr/>
          <p:nvPr/>
        </p:nvSpPr>
        <p:spPr>
          <a:xfrm>
            <a:off x="1107360" y="4861080"/>
            <a:ext cx="2883960" cy="836280"/>
          </a:xfrm>
          <a:prstGeom prst="rect">
            <a:avLst/>
          </a:prstGeom>
          <a:solidFill>
            <a:srgbClr val="4f81bd"/>
          </a:solidFill>
          <a:ln w="25560">
            <a:solidFill>
              <a:srgbClr val="3a5f8b"/>
            </a:solidFill>
            <a:miter/>
          </a:ln>
        </p:spPr>
        <p:style>
          <a:lnRef idx="0"/>
          <a:fillRef idx="0"/>
          <a:effectRef idx="0"/>
          <a:fontRef idx="minor"/>
        </p:style>
        <p:txBody>
          <a:bodyPr lIns="90000" rIns="90000" tIns="45000" bIns="45000" anchor="ctr">
            <a:noAutofit/>
          </a:bodyPr>
          <a:p>
            <a:pPr algn="ctr">
              <a:lnSpc>
                <a:spcPct val="100000"/>
              </a:lnSpc>
            </a:pPr>
            <a:r>
              <a:rPr b="0" lang="en-US" sz="1800" spc="-1" strike="noStrike">
                <a:solidFill>
                  <a:srgbClr val="ffffff"/>
                </a:solidFill>
                <a:latin typeface="DejaVu Sans"/>
                <a:ea typeface="DejaVu Sans"/>
              </a:rPr>
              <a:t>Simulation </a:t>
            </a:r>
            <a:endParaRPr b="0" lang="en-GB" sz="1800" spc="-1" strike="noStrike">
              <a:solidFill>
                <a:srgbClr val="000000"/>
              </a:solidFill>
              <a:latin typeface="Arial"/>
            </a:endParaRPr>
          </a:p>
        </p:txBody>
      </p:sp>
      <p:sp>
        <p:nvSpPr>
          <p:cNvPr id="665" name="CustomShape 44"/>
          <p:cNvSpPr/>
          <p:nvPr/>
        </p:nvSpPr>
        <p:spPr>
          <a:xfrm>
            <a:off x="4455360" y="4803840"/>
            <a:ext cx="2883960" cy="939600"/>
          </a:xfrm>
          <a:prstGeom prst="rect">
            <a:avLst/>
          </a:prstGeom>
          <a:solidFill>
            <a:srgbClr val="4f81bd"/>
          </a:solidFill>
          <a:ln w="25560">
            <a:solidFill>
              <a:srgbClr val="3a5f8b"/>
            </a:solidFill>
            <a:miter/>
          </a:ln>
        </p:spPr>
        <p:style>
          <a:lnRef idx="0"/>
          <a:fillRef idx="0"/>
          <a:effectRef idx="0"/>
          <a:fontRef idx="minor"/>
        </p:style>
        <p:txBody>
          <a:bodyPr lIns="90000" rIns="90000" tIns="45000" bIns="45000" anchor="ctr">
            <a:noAutofit/>
          </a:bodyPr>
          <a:p>
            <a:pPr algn="ctr">
              <a:lnSpc>
                <a:spcPct val="100000"/>
              </a:lnSpc>
            </a:pPr>
            <a:r>
              <a:rPr b="0" lang="en-US" sz="1800" spc="-1" strike="noStrike">
                <a:solidFill>
                  <a:srgbClr val="ffffff"/>
                </a:solidFill>
                <a:latin typeface="DejaVu Sans"/>
                <a:ea typeface="DejaVu Sans"/>
              </a:rPr>
              <a:t>IoT </a:t>
            </a:r>
            <a:endParaRPr b="0" lang="en-GB" sz="1800" spc="-1" strike="noStrike">
              <a:solidFill>
                <a:srgbClr val="000000"/>
              </a:solidFill>
              <a:latin typeface="Arial"/>
            </a:endParaRPr>
          </a:p>
        </p:txBody>
      </p:sp>
      <p:sp>
        <p:nvSpPr>
          <p:cNvPr id="666" name="CustomShape 45"/>
          <p:cNvSpPr/>
          <p:nvPr/>
        </p:nvSpPr>
        <p:spPr>
          <a:xfrm>
            <a:off x="7632360" y="4827600"/>
            <a:ext cx="2883960" cy="912600"/>
          </a:xfrm>
          <a:prstGeom prst="rect">
            <a:avLst/>
          </a:prstGeom>
          <a:solidFill>
            <a:srgbClr val="4f81bd"/>
          </a:solidFill>
          <a:ln w="25560">
            <a:solidFill>
              <a:srgbClr val="3a5f8b"/>
            </a:solidFill>
            <a:miter/>
          </a:ln>
        </p:spPr>
        <p:style>
          <a:lnRef idx="0"/>
          <a:fillRef idx="0"/>
          <a:effectRef idx="0"/>
          <a:fontRef idx="minor"/>
        </p:style>
        <p:txBody>
          <a:bodyPr lIns="90000" rIns="90000" tIns="45000" bIns="45000" anchor="ctr">
            <a:noAutofit/>
          </a:bodyPr>
          <a:p>
            <a:pPr algn="ctr">
              <a:lnSpc>
                <a:spcPct val="100000"/>
              </a:lnSpc>
            </a:pPr>
            <a:r>
              <a:rPr b="0" lang="en-US" sz="1800" spc="-1" strike="noStrike">
                <a:solidFill>
                  <a:srgbClr val="ffffff"/>
                </a:solidFill>
                <a:latin typeface="DejaVu Sans"/>
                <a:ea typeface="DejaVu Sans"/>
              </a:rPr>
              <a:t>Prototype's  </a:t>
            </a:r>
            <a:endParaRPr b="0" lang="en-GB" sz="1800" spc="-1" strike="noStrike">
              <a:solidFill>
                <a:srgbClr val="000000"/>
              </a:solidFill>
              <a:latin typeface="Arial"/>
            </a:endParaRPr>
          </a:p>
        </p:txBody>
      </p:sp>
      <p:sp>
        <p:nvSpPr>
          <p:cNvPr id="667" name="CustomShape 46"/>
          <p:cNvSpPr/>
          <p:nvPr/>
        </p:nvSpPr>
        <p:spPr>
          <a:xfrm flipV="1">
            <a:off x="2382480" y="3635280"/>
            <a:ext cx="2106720" cy="1221480"/>
          </a:xfrm>
          <a:custGeom>
            <a:avLst/>
            <a:gdLst>
              <a:gd name="textAreaLeft" fmla="*/ 0 w 2106720"/>
              <a:gd name="textAreaRight" fmla="*/ 2107800 w 2106720"/>
              <a:gd name="textAreaTop" fmla="*/ -720 h 1221480"/>
              <a:gd name="textAreaBottom" fmla="*/ 1221840 h 1221480"/>
            </a:gdLst>
            <a:ahLst/>
            <a:rect l="textAreaLeft" t="textAreaTop" r="textAreaRight" b="textAreaBottom"/>
            <a:pathLst>
              <a:path w="21600" h="21600">
                <a:moveTo>
                  <a:pt x="0" y="0"/>
                </a:moveTo>
                <a:lnTo>
                  <a:pt x="21600" y="21600"/>
                </a:lnTo>
              </a:path>
            </a:pathLst>
          </a:custGeom>
          <a:noFill/>
          <a:ln w="9360">
            <a:solidFill>
              <a:srgbClr val="4a7ebb"/>
            </a:solidFill>
            <a:miter/>
            <a:tailEnd len="med" type="triangle" w="med"/>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
        <p:nvSpPr>
          <p:cNvPr id="668" name="CustomShape 47"/>
          <p:cNvSpPr/>
          <p:nvPr/>
        </p:nvSpPr>
        <p:spPr>
          <a:xfrm flipH="1" flipV="1">
            <a:off x="5756040" y="3635640"/>
            <a:ext cx="360" cy="1261800"/>
          </a:xfrm>
          <a:custGeom>
            <a:avLst/>
            <a:gdLst>
              <a:gd name="textAreaLeft" fmla="*/ -2520 w 360"/>
              <a:gd name="textAreaRight" fmla="*/ 360 w 360"/>
              <a:gd name="textAreaTop" fmla="*/ -720 h 1261800"/>
              <a:gd name="textAreaBottom" fmla="*/ 1262160 h 1261800"/>
            </a:gdLst>
            <a:ahLst/>
            <a:rect l="textAreaLeft" t="textAreaTop" r="textAreaRight" b="textAreaBottom"/>
            <a:pathLst>
              <a:path w="21600" h="21600">
                <a:moveTo>
                  <a:pt x="0" y="0"/>
                </a:moveTo>
                <a:lnTo>
                  <a:pt x="21600" y="21600"/>
                </a:lnTo>
              </a:path>
            </a:pathLst>
          </a:custGeom>
          <a:noFill/>
          <a:ln w="9360">
            <a:solidFill>
              <a:srgbClr val="4a7ebb"/>
            </a:solidFill>
            <a:miter/>
            <a:tailEnd len="med" type="triangle" w="med"/>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
        <p:nvSpPr>
          <p:cNvPr id="669" name="CustomShape 48"/>
          <p:cNvSpPr/>
          <p:nvPr/>
        </p:nvSpPr>
        <p:spPr>
          <a:xfrm flipH="1" flipV="1">
            <a:off x="7288200" y="3629880"/>
            <a:ext cx="1879560" cy="1440720"/>
          </a:xfrm>
          <a:custGeom>
            <a:avLst/>
            <a:gdLst>
              <a:gd name="textAreaLeft" fmla="*/ -720 w 1879560"/>
              <a:gd name="textAreaRight" fmla="*/ 1879920 w 1879560"/>
              <a:gd name="textAreaTop" fmla="*/ 720 h 1440720"/>
              <a:gd name="textAreaBottom" fmla="*/ 1442520 h 1440720"/>
            </a:gdLst>
            <a:ahLst/>
            <a:rect l="textAreaLeft" t="textAreaTop" r="textAreaRight" b="textAreaBottom"/>
            <a:pathLst>
              <a:path w="21600" h="21600">
                <a:moveTo>
                  <a:pt x="0" y="0"/>
                </a:moveTo>
                <a:lnTo>
                  <a:pt x="21600" y="21600"/>
                </a:lnTo>
              </a:path>
            </a:pathLst>
          </a:custGeom>
          <a:noFill/>
          <a:ln w="9360">
            <a:solidFill>
              <a:srgbClr val="4a7ebb"/>
            </a:solidFill>
            <a:miter/>
            <a:tailEnd len="med" type="triangle" w="med"/>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
        <p:nvSpPr>
          <p:cNvPr id="670" name="CustomShape 49"/>
          <p:cNvSpPr/>
          <p:nvPr/>
        </p:nvSpPr>
        <p:spPr>
          <a:xfrm>
            <a:off x="3900240" y="2915280"/>
            <a:ext cx="4146840" cy="688680"/>
          </a:xfrm>
          <a:prstGeom prst="rect">
            <a:avLst/>
          </a:prstGeom>
          <a:solidFill>
            <a:srgbClr val="ffffff"/>
          </a:solidFill>
          <a:ln w="25560">
            <a:solidFill>
              <a:srgbClr val="4f81bd"/>
            </a:solidFill>
            <a:miter/>
          </a:ln>
        </p:spPr>
        <p:style>
          <a:lnRef idx="0"/>
          <a:fillRef idx="0"/>
          <a:effectRef idx="0"/>
          <a:fontRef idx="minor"/>
        </p:style>
        <p:txBody>
          <a:bodyPr lIns="90000" rIns="90000" tIns="45000" bIns="45000" anchor="ctr">
            <a:noAutofit/>
          </a:bodyPr>
          <a:p>
            <a:pPr algn="ctr">
              <a:lnSpc>
                <a:spcPct val="100000"/>
              </a:lnSpc>
            </a:pPr>
            <a:r>
              <a:rPr b="0" lang="en-US" sz="1800" spc="-1" strike="noStrike">
                <a:solidFill>
                  <a:srgbClr val="000000"/>
                </a:solidFill>
                <a:latin typeface="DejaVu Sans"/>
                <a:ea typeface="DejaVu Sans"/>
              </a:rPr>
              <a:t>Digital Twin</a:t>
            </a:r>
            <a:endParaRPr b="0" lang="en-GB" sz="1800" spc="-1" strike="noStrike">
              <a:solidFill>
                <a:srgbClr val="000000"/>
              </a:solidFill>
              <a:latin typeface="Arial"/>
            </a:endParaRPr>
          </a:p>
        </p:txBody>
      </p:sp>
      <p:sp>
        <p:nvSpPr>
          <p:cNvPr id="671" name="CustomShape 50"/>
          <p:cNvSpPr/>
          <p:nvPr/>
        </p:nvSpPr>
        <p:spPr>
          <a:xfrm>
            <a:off x="335520" y="764640"/>
            <a:ext cx="10750320" cy="5011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Digital Twins vs. Other Concepts</a:t>
            </a:r>
            <a:endParaRPr b="0" lang="en-GB" sz="2400" spc="-1" strike="noStrike">
              <a:solidFill>
                <a:srgbClr val="000000"/>
              </a:solidFill>
              <a:latin typeface="Arial"/>
            </a:endParaRPr>
          </a:p>
          <a:p>
            <a:pPr>
              <a:lnSpc>
                <a:spcPct val="100000"/>
              </a:lnSpc>
            </a:pPr>
            <a:endParaRPr b="0" lang="en-GB" sz="2400" spc="-1" strike="noStrike">
              <a:solidFill>
                <a:srgbClr val="000000"/>
              </a:solidFill>
              <a:latin typeface="Arial"/>
            </a:endParaRPr>
          </a:p>
        </p:txBody>
      </p:sp>
      <p:sp>
        <p:nvSpPr>
          <p:cNvPr id="672" name="CustomShape 51"/>
          <p:cNvSpPr/>
          <p:nvPr/>
        </p:nvSpPr>
        <p:spPr>
          <a:xfrm>
            <a:off x="487800" y="1391760"/>
            <a:ext cx="10743120" cy="5030640"/>
          </a:xfrm>
          <a:prstGeom prst="rect">
            <a:avLst/>
          </a:prstGeom>
          <a:noFill/>
          <a:ln w="0">
            <a:noFill/>
          </a:ln>
        </p:spPr>
        <p:style>
          <a:lnRef idx="0"/>
          <a:fillRef idx="0"/>
          <a:effectRef idx="0"/>
          <a:fontRef idx="minor"/>
        </p:style>
        <p:txBody>
          <a:bodyPr lIns="90000" rIns="90000" tIns="45000" bIns="45000" anchor="ctr">
            <a:noAutofit/>
          </a:bodyPr>
          <a:p>
            <a:pPr marL="216000" indent="-2160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Digital twins are often compared to be synonymous with simulation, prototype, IoT, etc.</a:t>
            </a: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73" name="CustomShape 110"/>
          <p:cNvSpPr/>
          <p:nvPr/>
        </p:nvSpPr>
        <p:spPr>
          <a:xfrm>
            <a:off x="335520" y="764640"/>
            <a:ext cx="10743120" cy="4939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Circular Economy </a:t>
            </a:r>
            <a:endParaRPr b="0" lang="en-GB" sz="2400" spc="-1" strike="noStrike">
              <a:solidFill>
                <a:srgbClr val="000000"/>
              </a:solidFill>
              <a:latin typeface="Arial"/>
            </a:endParaRPr>
          </a:p>
        </p:txBody>
      </p:sp>
      <p:sp>
        <p:nvSpPr>
          <p:cNvPr id="674" name="CustomShape 52"/>
          <p:cNvSpPr/>
          <p:nvPr/>
        </p:nvSpPr>
        <p:spPr>
          <a:xfrm>
            <a:off x="263520" y="6411600"/>
            <a:ext cx="10433160" cy="38232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de-DE" sz="900" spc="-1" strike="noStrike">
                <a:solidFill>
                  <a:srgbClr val="a6a6a6"/>
                </a:solidFill>
                <a:latin typeface="Roboto"/>
                <a:ea typeface="Roboto"/>
              </a:rPr>
              <a:t>Center for Digital Technologies (DIGIT) (2022) –  https://www.digit-research.de/fileadmin/DIGIT/Presse_und_News/Downloads/Grafikpaket_Reallabor_DCE_Kreislaufmodell_V2_ccby.zip – </a:t>
            </a:r>
            <a:r>
              <a:rPr b="0" lang="de-DE" sz="900" spc="-1" strike="noStrike" u="sng">
                <a:solidFill>
                  <a:srgbClr val="0000ff"/>
                </a:solidFill>
                <a:uFillTx/>
                <a:latin typeface="Roboto"/>
                <a:ea typeface="Roboto"/>
                <a:hlinkClick r:id="rId1"/>
              </a:rPr>
              <a:t>CC BY 4.0.</a:t>
            </a:r>
            <a:endParaRPr b="0" lang="en-GB" sz="900" spc="-1" strike="noStrike">
              <a:solidFill>
                <a:srgbClr val="000000"/>
              </a:solidFill>
              <a:latin typeface="Arial"/>
            </a:endParaRPr>
          </a:p>
        </p:txBody>
      </p:sp>
      <p:pic>
        <p:nvPicPr>
          <p:cNvPr id="675" name="" descr=""/>
          <p:cNvPicPr/>
          <p:nvPr/>
        </p:nvPicPr>
        <p:blipFill>
          <a:blip r:embed="rId2"/>
          <a:stretch/>
        </p:blipFill>
        <p:spPr>
          <a:xfrm>
            <a:off x="2772000" y="670680"/>
            <a:ext cx="6616080" cy="6625080"/>
          </a:xfrm>
          <a:prstGeom prst="rect">
            <a:avLst/>
          </a:prstGeom>
          <a:ln w="0">
            <a:noFill/>
          </a:ln>
        </p:spPr>
      </p:pic>
    </p:spTree>
  </p:cSld>
  <mc:AlternateContent>
    <mc:Choice Requires="p14">
      <p:transition spd="slow" p14:dur="2000"/>
    </mc:Choice>
    <mc:Fallback>
      <p:transition spd="slow"/>
    </mc:Fallback>
  </mc:AlternateContent>
</p:sld>
</file>

<file path=ppt/slides/slide5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76" name="CustomShape 112"/>
          <p:cNvSpPr/>
          <p:nvPr/>
        </p:nvSpPr>
        <p:spPr>
          <a:xfrm>
            <a:off x="2040120" y="5637240"/>
            <a:ext cx="8109360" cy="91260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en-US" sz="1800" spc="-1" strike="noStrike">
                <a:solidFill>
                  <a:srgbClr val="000000"/>
                </a:solidFill>
                <a:latin typeface="DejaVu Sans"/>
                <a:ea typeface="DejaVu Sans"/>
              </a:rPr>
              <a:t>Relevant Information can be gathered, updated and accessed via a digital twin. Thus creating transparency and traceability.  </a:t>
            </a:r>
            <a:endParaRPr b="0" lang="en-GB" sz="1800" spc="-1" strike="noStrike">
              <a:solidFill>
                <a:srgbClr val="000000"/>
              </a:solidFill>
              <a:latin typeface="Arial"/>
            </a:endParaRPr>
          </a:p>
          <a:p>
            <a:pPr>
              <a:lnSpc>
                <a:spcPct val="100000"/>
              </a:lnSpc>
            </a:pPr>
            <a:endParaRPr b="0" lang="en-GB" sz="1800" spc="-1" strike="noStrike">
              <a:solidFill>
                <a:srgbClr val="000000"/>
              </a:solidFill>
              <a:latin typeface="Arial"/>
            </a:endParaRPr>
          </a:p>
        </p:txBody>
      </p:sp>
      <p:sp>
        <p:nvSpPr>
          <p:cNvPr id="677" name="CustomShape 53"/>
          <p:cNvSpPr/>
          <p:nvPr/>
        </p:nvSpPr>
        <p:spPr>
          <a:xfrm>
            <a:off x="248760" y="6441840"/>
            <a:ext cx="569376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DejaVu Sans"/>
              </a:rPr>
              <a:t>Based on https://fslci.org/wp-content/uploads/2018/Slides/Sessions/Session_5_Prox.pdf</a:t>
            </a:r>
            <a:endParaRPr b="0" lang="en-GB" sz="900" spc="-1" strike="noStrike">
              <a:solidFill>
                <a:srgbClr val="000000"/>
              </a:solidFill>
              <a:latin typeface="Arial"/>
            </a:endParaRPr>
          </a:p>
        </p:txBody>
      </p:sp>
      <p:sp>
        <p:nvSpPr>
          <p:cNvPr id="678" name="CustomShape 54"/>
          <p:cNvSpPr/>
          <p:nvPr/>
        </p:nvSpPr>
        <p:spPr>
          <a:xfrm>
            <a:off x="335520" y="764640"/>
            <a:ext cx="10750320" cy="5011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Use Cases (1): Supply Chain Transparency</a:t>
            </a:r>
            <a:endParaRPr b="0" lang="en-GB" sz="2400" spc="-1" strike="noStrike">
              <a:solidFill>
                <a:srgbClr val="000000"/>
              </a:solidFill>
              <a:latin typeface="Arial"/>
            </a:endParaRPr>
          </a:p>
          <a:p>
            <a:pPr>
              <a:lnSpc>
                <a:spcPct val="100000"/>
              </a:lnSpc>
            </a:pPr>
            <a:endParaRPr b="0" lang="en-GB" sz="2400" spc="-1" strike="noStrike">
              <a:solidFill>
                <a:srgbClr val="000000"/>
              </a:solidFill>
              <a:latin typeface="Arial"/>
            </a:endParaRPr>
          </a:p>
        </p:txBody>
      </p:sp>
      <p:pic>
        <p:nvPicPr>
          <p:cNvPr id="679" name="" descr=""/>
          <p:cNvPicPr/>
          <p:nvPr/>
        </p:nvPicPr>
        <p:blipFill>
          <a:blip r:embed="rId1"/>
          <a:stretch/>
        </p:blipFill>
        <p:spPr>
          <a:xfrm>
            <a:off x="457200" y="1551600"/>
            <a:ext cx="11200320" cy="3732480"/>
          </a:xfrm>
          <a:prstGeom prst="rect">
            <a:avLst/>
          </a:prstGeom>
          <a:ln w="0">
            <a:noFill/>
          </a:ln>
        </p:spPr>
      </p:pic>
    </p:spTree>
  </p:cSld>
  <mc:AlternateContent>
    <mc:Choice Requires="p14">
      <p:transition spd="slow" p14:dur="2000"/>
    </mc:Choice>
    <mc:Fallback>
      <p:transition spd="slow"/>
    </mc:Fallback>
  </mc:AlternateContent>
</p:sld>
</file>

<file path=ppt/slides/slide5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680" name="Inhaltsplatzhalter 5_0" descr=""/>
          <p:cNvPicPr/>
          <p:nvPr/>
        </p:nvPicPr>
        <p:blipFill>
          <a:blip r:embed="rId1"/>
          <a:stretch/>
        </p:blipFill>
        <p:spPr>
          <a:xfrm>
            <a:off x="1617120" y="1603080"/>
            <a:ext cx="8541720" cy="4736880"/>
          </a:xfrm>
          <a:prstGeom prst="rect">
            <a:avLst/>
          </a:prstGeom>
          <a:ln w="0">
            <a:noFill/>
          </a:ln>
          <a:effectLst>
            <a:outerShdw dir="5400000" dist="50760">
              <a:srgbClr val="eeece1"/>
            </a:outerShdw>
          </a:effectLst>
        </p:spPr>
      </p:pic>
      <p:sp>
        <p:nvSpPr>
          <p:cNvPr id="681" name="CustomShape 55"/>
          <p:cNvSpPr/>
          <p:nvPr/>
        </p:nvSpPr>
        <p:spPr>
          <a:xfrm>
            <a:off x="126720" y="6355440"/>
            <a:ext cx="647784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Sustainable Ecosystems Engineering Research Group – ISSE TU Clausthal </a:t>
            </a:r>
            <a:endParaRPr b="0" lang="en-GB" sz="900" spc="-1" strike="noStrike">
              <a:solidFill>
                <a:srgbClr val="000000"/>
              </a:solidFill>
              <a:latin typeface="Arial"/>
            </a:endParaRPr>
          </a:p>
        </p:txBody>
      </p:sp>
      <p:sp>
        <p:nvSpPr>
          <p:cNvPr id="682" name="CustomShape 56"/>
          <p:cNvSpPr/>
          <p:nvPr/>
        </p:nvSpPr>
        <p:spPr>
          <a:xfrm>
            <a:off x="335520" y="764640"/>
            <a:ext cx="10750320" cy="5011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Use Cases (2): Sustainability Impact Factor</a:t>
            </a:r>
            <a:endParaRPr b="0" lang="en-GB" sz="2400" spc="-1" strike="noStrike">
              <a:solidFill>
                <a:srgbClr val="000000"/>
              </a:solidFill>
              <a:latin typeface="Arial"/>
            </a:endParaRPr>
          </a:p>
          <a:p>
            <a:pPr>
              <a:lnSpc>
                <a:spcPct val="100000"/>
              </a:lnSpc>
            </a:pPr>
            <a:endParaRPr b="0" lang="en-GB" sz="2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683" name="Picture 3" descr=""/>
          <p:cNvPicPr/>
          <p:nvPr/>
        </p:nvPicPr>
        <p:blipFill>
          <a:blip r:embed="rId1"/>
          <a:stretch/>
        </p:blipFill>
        <p:spPr>
          <a:xfrm>
            <a:off x="6400800" y="4096800"/>
            <a:ext cx="2067840" cy="618120"/>
          </a:xfrm>
          <a:prstGeom prst="rect">
            <a:avLst/>
          </a:prstGeom>
          <a:ln w="0">
            <a:noFill/>
          </a:ln>
        </p:spPr>
      </p:pic>
      <p:pic>
        <p:nvPicPr>
          <p:cNvPr id="684" name="Picture 4_ 2" descr=""/>
          <p:cNvPicPr/>
          <p:nvPr/>
        </p:nvPicPr>
        <p:blipFill>
          <a:blip r:embed="rId2"/>
          <a:stretch/>
        </p:blipFill>
        <p:spPr>
          <a:xfrm>
            <a:off x="5933520" y="2501640"/>
            <a:ext cx="2067840" cy="618120"/>
          </a:xfrm>
          <a:prstGeom prst="rect">
            <a:avLst/>
          </a:prstGeom>
          <a:ln w="0">
            <a:noFill/>
          </a:ln>
        </p:spPr>
      </p:pic>
      <p:sp>
        <p:nvSpPr>
          <p:cNvPr id="685" name="CustomShape 57"/>
          <p:cNvSpPr/>
          <p:nvPr/>
        </p:nvSpPr>
        <p:spPr>
          <a:xfrm>
            <a:off x="6912360" y="2857680"/>
            <a:ext cx="4589640" cy="1094040"/>
          </a:xfrm>
          <a:prstGeom prst="rect">
            <a:avLst/>
          </a:prstGeom>
          <a:noFill/>
          <a:ln w="0">
            <a:noFill/>
          </a:ln>
        </p:spPr>
        <p:style>
          <a:lnRef idx="0"/>
          <a:fillRef idx="0"/>
          <a:effectRef idx="0"/>
          <a:fontRef idx="minor"/>
        </p:style>
        <p:txBody>
          <a:bodyPr lIns="90000" rIns="90000" tIns="45000" bIns="45000" anchor="t">
            <a:spAutoFit/>
          </a:bodyPr>
          <a:p>
            <a:pPr marL="285840" indent="-285840">
              <a:lnSpc>
                <a:spcPct val="100000"/>
              </a:lnSpc>
              <a:buClr>
                <a:srgbClr val="000000"/>
              </a:buClr>
              <a:buFont typeface="Arial"/>
              <a:buChar char="•"/>
            </a:pPr>
            <a:r>
              <a:rPr b="0" lang="en-US" sz="1800" spc="-1" strike="noStrike">
                <a:solidFill>
                  <a:srgbClr val="000000"/>
                </a:solidFill>
                <a:latin typeface="Arial"/>
                <a:ea typeface="DejaVu Sans"/>
              </a:rPr>
              <a:t>Scenario 1 – Resell</a:t>
            </a:r>
            <a:endParaRPr b="0" lang="en-GB" sz="1800" spc="-1" strike="noStrike">
              <a:solidFill>
                <a:srgbClr val="000000"/>
              </a:solidFill>
              <a:latin typeface="Arial"/>
            </a:endParaRPr>
          </a:p>
          <a:p>
            <a:pPr lvl="1" marL="743040" indent="-285840">
              <a:lnSpc>
                <a:spcPct val="100000"/>
              </a:lnSpc>
              <a:buClr>
                <a:srgbClr val="000000"/>
              </a:buClr>
              <a:buFont typeface="Arial"/>
              <a:buChar char="•"/>
            </a:pPr>
            <a:r>
              <a:rPr b="0" i="1" lang="en-US" sz="1600" spc="-1" strike="noStrike">
                <a:solidFill>
                  <a:srgbClr val="000000"/>
                </a:solidFill>
                <a:latin typeface="Arial"/>
                <a:ea typeface="DejaVu Sans"/>
              </a:rPr>
              <a:t>Buyers can access data </a:t>
            </a:r>
            <a:r>
              <a:rPr b="0" lang="en-US" sz="1600" spc="-1" strike="noStrike">
                <a:solidFill>
                  <a:srgbClr val="000000"/>
                </a:solidFill>
                <a:latin typeface="Arial"/>
                <a:ea typeface="DejaVu Sans"/>
              </a:rPr>
              <a:t>from the twin and </a:t>
            </a:r>
            <a:r>
              <a:rPr b="0" i="1" lang="en-US" sz="1600" spc="-1" strike="noStrike">
                <a:solidFill>
                  <a:srgbClr val="c00000"/>
                </a:solidFill>
                <a:latin typeface="Arial"/>
                <a:ea typeface="DejaVu Sans"/>
              </a:rPr>
              <a:t>determine</a:t>
            </a:r>
            <a:r>
              <a:rPr b="0" lang="en-US" sz="1600" spc="-1" strike="noStrike">
                <a:solidFill>
                  <a:srgbClr val="000000"/>
                </a:solidFill>
                <a:latin typeface="Arial"/>
                <a:ea typeface="DejaVu Sans"/>
              </a:rPr>
              <a:t> if the laptop/product will </a:t>
            </a:r>
            <a:r>
              <a:rPr b="0" i="1" lang="en-US" sz="1600" spc="-1" strike="noStrike">
                <a:solidFill>
                  <a:srgbClr val="000000"/>
                </a:solidFill>
                <a:latin typeface="Arial"/>
                <a:ea typeface="DejaVu Sans"/>
              </a:rPr>
              <a:t>serve their requirements. </a:t>
            </a:r>
            <a:endParaRPr b="0" lang="en-GB" sz="1600" spc="-1" strike="noStrike">
              <a:solidFill>
                <a:srgbClr val="000000"/>
              </a:solidFill>
              <a:latin typeface="Arial"/>
            </a:endParaRPr>
          </a:p>
        </p:txBody>
      </p:sp>
      <p:sp>
        <p:nvSpPr>
          <p:cNvPr id="686" name="CustomShape 58"/>
          <p:cNvSpPr/>
          <p:nvPr/>
        </p:nvSpPr>
        <p:spPr>
          <a:xfrm>
            <a:off x="7094160" y="4601880"/>
            <a:ext cx="4589640" cy="1580760"/>
          </a:xfrm>
          <a:prstGeom prst="rect">
            <a:avLst/>
          </a:prstGeom>
          <a:noFill/>
          <a:ln w="0">
            <a:noFill/>
          </a:ln>
        </p:spPr>
        <p:style>
          <a:lnRef idx="0"/>
          <a:fillRef idx="0"/>
          <a:effectRef idx="0"/>
          <a:fontRef idx="minor"/>
        </p:style>
        <p:txBody>
          <a:bodyPr lIns="90000" rIns="90000" tIns="45000" bIns="45000" anchor="t">
            <a:spAutoFit/>
          </a:bodyPr>
          <a:p>
            <a:pPr marL="285840" indent="-285840">
              <a:lnSpc>
                <a:spcPct val="100000"/>
              </a:lnSpc>
              <a:buClr>
                <a:srgbClr val="000000"/>
              </a:buClr>
              <a:buFont typeface="Arial"/>
              <a:buChar char="•"/>
            </a:pPr>
            <a:r>
              <a:rPr b="0" lang="en-US" sz="1800" spc="-1" strike="noStrike">
                <a:solidFill>
                  <a:srgbClr val="000000"/>
                </a:solidFill>
                <a:latin typeface="Arial"/>
                <a:ea typeface="DejaVu Sans"/>
              </a:rPr>
              <a:t>Scenario 2 - Repair</a:t>
            </a:r>
            <a:endParaRPr b="0" lang="en-GB" sz="1800" spc="-1" strike="noStrike">
              <a:solidFill>
                <a:srgbClr val="000000"/>
              </a:solidFill>
              <a:latin typeface="Arial"/>
            </a:endParaRPr>
          </a:p>
          <a:p>
            <a:pPr lvl="1" marL="743040" indent="-285840">
              <a:lnSpc>
                <a:spcPct val="100000"/>
              </a:lnSpc>
              <a:buClr>
                <a:srgbClr val="000000"/>
              </a:buClr>
              <a:buFont typeface="Arial"/>
              <a:buChar char="•"/>
            </a:pPr>
            <a:r>
              <a:rPr b="0" lang="en-US" sz="1600" spc="-1" strike="noStrike">
                <a:solidFill>
                  <a:srgbClr val="000000"/>
                </a:solidFill>
                <a:latin typeface="Arial"/>
                <a:ea typeface="DejaVu Sans"/>
              </a:rPr>
              <a:t>Repairers can </a:t>
            </a:r>
            <a:r>
              <a:rPr b="0" i="1" lang="en-US" sz="1600" spc="-1" strike="noStrike">
                <a:solidFill>
                  <a:srgbClr val="c00000"/>
                </a:solidFill>
                <a:latin typeface="Arial"/>
                <a:ea typeface="DejaVu Sans"/>
              </a:rPr>
              <a:t>access</a:t>
            </a:r>
            <a:r>
              <a:rPr b="0" i="1" lang="en-US" sz="1600" spc="-1" strike="noStrike">
                <a:solidFill>
                  <a:srgbClr val="000000"/>
                </a:solidFill>
                <a:latin typeface="Arial"/>
                <a:ea typeface="DejaVu Sans"/>
              </a:rPr>
              <a:t> the twins data </a:t>
            </a:r>
            <a:r>
              <a:rPr b="0" lang="en-US" sz="1600" spc="-1" strike="noStrike">
                <a:solidFill>
                  <a:srgbClr val="000000"/>
                </a:solidFill>
                <a:latin typeface="Arial"/>
                <a:ea typeface="DejaVu Sans"/>
              </a:rPr>
              <a:t>to </a:t>
            </a:r>
            <a:r>
              <a:rPr b="0" i="1" lang="en-US" sz="1600" spc="-1" strike="noStrike">
                <a:solidFill>
                  <a:srgbClr val="c00000"/>
                </a:solidFill>
                <a:latin typeface="Arial"/>
                <a:ea typeface="DejaVu Sans"/>
              </a:rPr>
              <a:t>determine</a:t>
            </a:r>
            <a:r>
              <a:rPr b="0" lang="en-US" sz="1600" spc="-1" strike="noStrike">
                <a:solidFill>
                  <a:srgbClr val="c00000"/>
                </a:solidFill>
                <a:latin typeface="Arial"/>
                <a:ea typeface="DejaVu Sans"/>
              </a:rPr>
              <a:t> the </a:t>
            </a:r>
            <a:r>
              <a:rPr b="0" i="1" lang="en-US" sz="1600" spc="-1" strike="noStrike">
                <a:solidFill>
                  <a:srgbClr val="c00000"/>
                </a:solidFill>
                <a:latin typeface="Arial"/>
                <a:ea typeface="DejaVu Sans"/>
              </a:rPr>
              <a:t>problem</a:t>
            </a:r>
            <a:r>
              <a:rPr b="0" lang="en-US" sz="1600" spc="-1" strike="noStrike">
                <a:solidFill>
                  <a:srgbClr val="000000"/>
                </a:solidFill>
                <a:latin typeface="Arial"/>
                <a:ea typeface="DejaVu Sans"/>
              </a:rPr>
              <a:t>, rather then analyze it by themselves. This would save the repair time and cost. </a:t>
            </a:r>
            <a:endParaRPr b="0" lang="en-GB" sz="1600" spc="-1" strike="noStrike">
              <a:solidFill>
                <a:srgbClr val="000000"/>
              </a:solidFill>
              <a:latin typeface="Arial"/>
            </a:endParaRPr>
          </a:p>
          <a:p>
            <a:pPr>
              <a:lnSpc>
                <a:spcPct val="100000"/>
              </a:lnSpc>
            </a:pPr>
            <a:endParaRPr b="0" lang="en-GB" sz="1600" spc="-1" strike="noStrike">
              <a:solidFill>
                <a:srgbClr val="000000"/>
              </a:solidFill>
              <a:latin typeface="Arial"/>
            </a:endParaRPr>
          </a:p>
        </p:txBody>
      </p:sp>
      <p:sp>
        <p:nvSpPr>
          <p:cNvPr id="687" name="CustomShape 59"/>
          <p:cNvSpPr/>
          <p:nvPr/>
        </p:nvSpPr>
        <p:spPr>
          <a:xfrm>
            <a:off x="976680" y="6031800"/>
            <a:ext cx="10846080" cy="3330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1" lang="en-US" sz="1600" spc="-1" strike="noStrike">
                <a:solidFill>
                  <a:srgbClr val="c00000"/>
                </a:solidFill>
                <a:latin typeface="Arial"/>
                <a:ea typeface="DejaVu Sans"/>
              </a:rPr>
              <a:t>More Transparency, reducing repair costs  and traceability, products could be easily leased or shared </a:t>
            </a:r>
            <a:endParaRPr b="0" lang="en-GB" sz="1600" spc="-1" strike="noStrike">
              <a:solidFill>
                <a:srgbClr val="000000"/>
              </a:solidFill>
              <a:latin typeface="Arial"/>
            </a:endParaRPr>
          </a:p>
        </p:txBody>
      </p:sp>
      <p:grpSp>
        <p:nvGrpSpPr>
          <p:cNvPr id="688" name="Group 2"/>
          <p:cNvGrpSpPr/>
          <p:nvPr/>
        </p:nvGrpSpPr>
        <p:grpSpPr>
          <a:xfrm>
            <a:off x="77400" y="2610720"/>
            <a:ext cx="6526080" cy="2649600"/>
            <a:chOff x="77400" y="2610720"/>
            <a:chExt cx="6526080" cy="2649600"/>
          </a:xfrm>
        </p:grpSpPr>
        <p:pic>
          <p:nvPicPr>
            <p:cNvPr id="689" name="Picture 9_ 2" descr=""/>
            <p:cNvPicPr/>
            <p:nvPr/>
          </p:nvPicPr>
          <p:blipFill>
            <a:blip r:embed="rId3"/>
            <a:stretch/>
          </p:blipFill>
          <p:spPr>
            <a:xfrm>
              <a:off x="77400" y="3427920"/>
              <a:ext cx="912600" cy="921600"/>
            </a:xfrm>
            <a:prstGeom prst="rect">
              <a:avLst/>
            </a:prstGeom>
            <a:ln w="0">
              <a:noFill/>
            </a:ln>
          </p:spPr>
        </p:pic>
        <p:sp>
          <p:nvSpPr>
            <p:cNvPr id="690" name="CustomShape 60"/>
            <p:cNvSpPr/>
            <p:nvPr/>
          </p:nvSpPr>
          <p:spPr>
            <a:xfrm>
              <a:off x="1075320" y="4141800"/>
              <a:ext cx="1734120" cy="528120"/>
            </a:xfrm>
            <a:prstGeom prst="curvedUpArrow">
              <a:avLst>
                <a:gd name="adj1" fmla="val 25000"/>
                <a:gd name="adj2" fmla="val 50000"/>
                <a:gd name="adj3" fmla="val 25000"/>
              </a:avLst>
            </a:prstGeom>
            <a:noFill/>
            <a:ln w="25560">
              <a:solidFill>
                <a:srgbClr val="000000"/>
              </a:solidFill>
              <a:prstDash val="sysDash"/>
              <a:miter/>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
          <p:nvSpPr>
            <p:cNvPr id="691" name="CustomShape 61"/>
            <p:cNvSpPr/>
            <p:nvPr/>
          </p:nvSpPr>
          <p:spPr>
            <a:xfrm rot="10800000">
              <a:off x="982080" y="2982240"/>
              <a:ext cx="1808640" cy="568800"/>
            </a:xfrm>
            <a:prstGeom prst="curvedUpArrow">
              <a:avLst>
                <a:gd name="adj1" fmla="val 25000"/>
                <a:gd name="adj2" fmla="val 50000"/>
                <a:gd name="adj3" fmla="val 25000"/>
              </a:avLst>
            </a:prstGeom>
            <a:noFill/>
            <a:ln w="25560">
              <a:solidFill>
                <a:srgbClr val="000000"/>
              </a:solidFill>
              <a:prstDash val="sysDash"/>
              <a:miter/>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
          <p:nvSpPr>
            <p:cNvPr id="692" name="CustomShape 62"/>
            <p:cNvSpPr/>
            <p:nvPr/>
          </p:nvSpPr>
          <p:spPr>
            <a:xfrm>
              <a:off x="1187280" y="4169520"/>
              <a:ext cx="1393920" cy="25704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1100" spc="-1" strike="noStrike">
                  <a:solidFill>
                    <a:srgbClr val="000000"/>
                  </a:solidFill>
                  <a:latin typeface="Arial"/>
                  <a:ea typeface="DejaVu Sans"/>
                </a:rPr>
                <a:t>Data transmission </a:t>
              </a:r>
              <a:endParaRPr b="0" lang="en-GB" sz="1100" spc="-1" strike="noStrike">
                <a:solidFill>
                  <a:srgbClr val="000000"/>
                </a:solidFill>
                <a:latin typeface="Arial"/>
              </a:endParaRPr>
            </a:p>
          </p:txBody>
        </p:sp>
        <p:sp>
          <p:nvSpPr>
            <p:cNvPr id="693" name="CustomShape 63"/>
            <p:cNvSpPr/>
            <p:nvPr/>
          </p:nvSpPr>
          <p:spPr>
            <a:xfrm>
              <a:off x="1270080" y="3161880"/>
              <a:ext cx="1393920" cy="25704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1100" spc="-1" strike="noStrike">
                  <a:solidFill>
                    <a:srgbClr val="000000"/>
                  </a:solidFill>
                  <a:latin typeface="Arial"/>
                  <a:ea typeface="DejaVu Sans"/>
                </a:rPr>
                <a:t>Data transmission </a:t>
              </a:r>
              <a:endParaRPr b="0" lang="en-GB" sz="1100" spc="-1" strike="noStrike">
                <a:solidFill>
                  <a:srgbClr val="000000"/>
                </a:solidFill>
                <a:latin typeface="Arial"/>
              </a:endParaRPr>
            </a:p>
          </p:txBody>
        </p:sp>
        <p:sp>
          <p:nvSpPr>
            <p:cNvPr id="694" name="CustomShape 64"/>
            <p:cNvSpPr/>
            <p:nvPr/>
          </p:nvSpPr>
          <p:spPr>
            <a:xfrm>
              <a:off x="3378960" y="4379400"/>
              <a:ext cx="2626200" cy="3330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1600" spc="-1" strike="noStrike">
                  <a:solidFill>
                    <a:srgbClr val="000000"/>
                  </a:solidFill>
                  <a:latin typeface="Arial"/>
                  <a:ea typeface="DejaVu Sans"/>
                </a:rPr>
                <a:t>Digital twin of the laptop</a:t>
              </a:r>
              <a:endParaRPr b="0" lang="en-GB" sz="1600" spc="-1" strike="noStrike">
                <a:solidFill>
                  <a:srgbClr val="000000"/>
                </a:solidFill>
                <a:latin typeface="Arial"/>
              </a:endParaRPr>
            </a:p>
          </p:txBody>
        </p:sp>
        <p:sp>
          <p:nvSpPr>
            <p:cNvPr id="695" name="CustomShape 66"/>
            <p:cNvSpPr/>
            <p:nvPr/>
          </p:nvSpPr>
          <p:spPr>
            <a:xfrm>
              <a:off x="4535640" y="3448440"/>
              <a:ext cx="2067840" cy="42444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1100" spc="-1" strike="noStrike">
                  <a:solidFill>
                    <a:srgbClr val="000000"/>
                  </a:solidFill>
                  <a:latin typeface="Arial"/>
                  <a:ea typeface="DejaVu Sans"/>
                </a:rPr>
                <a:t>Process data </a:t>
              </a:r>
              <a:endParaRPr b="0" lang="en-GB" sz="1100" spc="-1" strike="noStrike">
                <a:solidFill>
                  <a:srgbClr val="000000"/>
                </a:solidFill>
                <a:latin typeface="Arial"/>
              </a:endParaRPr>
            </a:p>
            <a:p>
              <a:pPr>
                <a:lnSpc>
                  <a:spcPct val="100000"/>
                </a:lnSpc>
              </a:pPr>
              <a:endParaRPr b="0" lang="en-GB" sz="1100" spc="-1" strike="noStrike">
                <a:solidFill>
                  <a:srgbClr val="000000"/>
                </a:solidFill>
                <a:latin typeface="Arial"/>
              </a:endParaRPr>
            </a:p>
          </p:txBody>
        </p:sp>
        <p:sp>
          <p:nvSpPr>
            <p:cNvPr id="696" name="CustomShape 67"/>
            <p:cNvSpPr/>
            <p:nvPr/>
          </p:nvSpPr>
          <p:spPr>
            <a:xfrm>
              <a:off x="97200" y="3609720"/>
              <a:ext cx="1056960" cy="3330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1600" spc="-1" strike="noStrike">
                  <a:solidFill>
                    <a:srgbClr val="000000"/>
                  </a:solidFill>
                  <a:latin typeface="Arial"/>
                  <a:ea typeface="DejaVu Sans"/>
                </a:rPr>
                <a:t> </a:t>
              </a:r>
              <a:r>
                <a:rPr b="0" lang="en-US" sz="1600" spc="-1" strike="noStrike">
                  <a:solidFill>
                    <a:srgbClr val="000000"/>
                  </a:solidFill>
                  <a:latin typeface="Arial"/>
                  <a:ea typeface="DejaVu Sans"/>
                </a:rPr>
                <a:t>laptop</a:t>
              </a:r>
              <a:endParaRPr b="0" lang="en-GB" sz="1600" spc="-1" strike="noStrike">
                <a:solidFill>
                  <a:srgbClr val="000000"/>
                </a:solidFill>
                <a:latin typeface="Arial"/>
              </a:endParaRPr>
            </a:p>
          </p:txBody>
        </p:sp>
        <p:pic>
          <p:nvPicPr>
            <p:cNvPr id="697" name="Picture 17_ 2" descr=""/>
            <p:cNvPicPr/>
            <p:nvPr/>
          </p:nvPicPr>
          <p:blipFill>
            <a:blip r:embed="rId4"/>
            <a:stretch/>
          </p:blipFill>
          <p:spPr>
            <a:xfrm>
              <a:off x="3644280" y="3331080"/>
              <a:ext cx="690120" cy="696600"/>
            </a:xfrm>
            <a:prstGeom prst="rect">
              <a:avLst/>
            </a:prstGeom>
            <a:ln w="0">
              <a:noFill/>
            </a:ln>
          </p:spPr>
        </p:pic>
        <p:sp>
          <p:nvSpPr>
            <p:cNvPr id="698" name="CustomShape 68"/>
            <p:cNvSpPr/>
            <p:nvPr/>
          </p:nvSpPr>
          <p:spPr>
            <a:xfrm flipH="1" rot="5400000">
              <a:off x="3638880" y="3683160"/>
              <a:ext cx="696600" cy="9720"/>
            </a:xfrm>
            <a:prstGeom prst="curvedConnector5">
              <a:avLst>
                <a:gd name="adj1" fmla="val -31293"/>
                <a:gd name="adj2" fmla="val -4535709"/>
                <a:gd name="adj3" fmla="val 131293"/>
              </a:avLst>
            </a:prstGeom>
            <a:noFill/>
            <a:ln w="9360">
              <a:solidFill>
                <a:srgbClr val="4a7ebb"/>
              </a:solidFill>
              <a:miter/>
              <a:tailEnd len="med" type="triangle" w="med"/>
            </a:ln>
          </p:spPr>
          <p:style>
            <a:lnRef idx="0"/>
            <a:fillRef idx="0"/>
            <a:effectRef idx="0"/>
            <a:fontRef idx="minor"/>
          </p:style>
          <p:txBody>
            <a:bodyPr lIns="90000" rIns="90000" tIns="-34200" bIns="-34200" anchor="t">
              <a:noAutofit/>
            </a:bodyPr>
            <a:p>
              <a:pPr>
                <a:lnSpc>
                  <a:spcPct val="100000"/>
                </a:lnSpc>
              </a:pPr>
              <a:endParaRPr b="0" lang="en-GB" sz="1800" spc="-1" strike="noStrike">
                <a:solidFill>
                  <a:srgbClr val="000000"/>
                </a:solidFill>
                <a:latin typeface="Arial"/>
                <a:ea typeface="DejaVu Sans"/>
              </a:endParaRPr>
            </a:p>
          </p:txBody>
        </p:sp>
        <p:sp>
          <p:nvSpPr>
            <p:cNvPr id="699" name="CustomShape 69"/>
            <p:cNvSpPr/>
            <p:nvPr/>
          </p:nvSpPr>
          <p:spPr>
            <a:xfrm flipH="1" rot="5400000">
              <a:off x="3638880" y="3544920"/>
              <a:ext cx="696600" cy="9720"/>
            </a:xfrm>
            <a:prstGeom prst="curvedConnector5">
              <a:avLst>
                <a:gd name="adj1" fmla="val -31293"/>
                <a:gd name="adj2" fmla="val -8665118"/>
                <a:gd name="adj3" fmla="val 131293"/>
              </a:avLst>
            </a:prstGeom>
            <a:noFill/>
            <a:ln w="9360">
              <a:solidFill>
                <a:srgbClr val="4a7ebb"/>
              </a:solidFill>
              <a:miter/>
              <a:tailEnd len="med" type="triangle" w="med"/>
            </a:ln>
          </p:spPr>
          <p:style>
            <a:lnRef idx="0"/>
            <a:fillRef idx="0"/>
            <a:effectRef idx="0"/>
            <a:fontRef idx="minor"/>
          </p:style>
          <p:txBody>
            <a:bodyPr lIns="90000" rIns="90000" tIns="-34200" bIns="-34200" anchor="t">
              <a:noAutofit/>
            </a:bodyPr>
            <a:p>
              <a:pPr>
                <a:lnSpc>
                  <a:spcPct val="100000"/>
                </a:lnSpc>
              </a:pPr>
              <a:endParaRPr b="0" lang="en-GB" sz="1800" spc="-1" strike="noStrike">
                <a:solidFill>
                  <a:srgbClr val="000000"/>
                </a:solidFill>
                <a:latin typeface="Arial"/>
                <a:ea typeface="DejaVu Sans"/>
              </a:endParaRPr>
            </a:p>
          </p:txBody>
        </p:sp>
        <p:sp>
          <p:nvSpPr>
            <p:cNvPr id="700" name="CustomShape 70"/>
            <p:cNvSpPr/>
            <p:nvPr/>
          </p:nvSpPr>
          <p:spPr>
            <a:xfrm>
              <a:off x="4674240" y="2811600"/>
              <a:ext cx="1036080" cy="42444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en-US" sz="1100" spc="-1" strike="noStrike">
                  <a:solidFill>
                    <a:srgbClr val="000000"/>
                  </a:solidFill>
                  <a:latin typeface="Arial"/>
                  <a:ea typeface="DejaVu Sans"/>
                </a:rPr>
                <a:t>Lifecycle data</a:t>
              </a:r>
              <a:endParaRPr b="0" lang="en-GB" sz="1100" spc="-1" strike="noStrike">
                <a:solidFill>
                  <a:srgbClr val="000000"/>
                </a:solidFill>
                <a:latin typeface="Arial"/>
              </a:endParaRPr>
            </a:p>
            <a:p>
              <a:pPr>
                <a:lnSpc>
                  <a:spcPct val="100000"/>
                </a:lnSpc>
              </a:pPr>
              <a:endParaRPr b="0" lang="en-GB" sz="1100" spc="-1" strike="noStrike">
                <a:solidFill>
                  <a:srgbClr val="000000"/>
                </a:solidFill>
                <a:latin typeface="Arial"/>
              </a:endParaRPr>
            </a:p>
          </p:txBody>
        </p:sp>
        <p:sp>
          <p:nvSpPr>
            <p:cNvPr id="701" name="CustomShape 71"/>
            <p:cNvSpPr/>
            <p:nvPr/>
          </p:nvSpPr>
          <p:spPr>
            <a:xfrm>
              <a:off x="2676600" y="2610720"/>
              <a:ext cx="3916800" cy="2649600"/>
            </a:xfrm>
            <a:prstGeom prst="hexagon">
              <a:avLst>
                <a:gd name="adj" fmla="val 25000"/>
                <a:gd name="vf" fmla="val 115470"/>
              </a:avLst>
            </a:prstGeom>
            <a:noFill/>
            <a:ln w="25560">
              <a:solidFill>
                <a:srgbClr val="000000"/>
              </a:solidFill>
              <a:miter/>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
          <p:nvSpPr>
            <p:cNvPr id="702" name="CustomShape 72"/>
            <p:cNvSpPr/>
            <p:nvPr/>
          </p:nvSpPr>
          <p:spPr>
            <a:xfrm>
              <a:off x="2890440" y="2770200"/>
              <a:ext cx="3510720" cy="2253600"/>
            </a:xfrm>
            <a:prstGeom prst="hexagon">
              <a:avLst>
                <a:gd name="adj" fmla="val 25000"/>
                <a:gd name="vf" fmla="val 115470"/>
              </a:avLst>
            </a:prstGeom>
            <a:noFill/>
            <a:ln w="25560">
              <a:solidFill>
                <a:srgbClr val="000000"/>
              </a:solidFill>
              <a:prstDash val="dash"/>
              <a:miter/>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grpSp>
      <p:pic>
        <p:nvPicPr>
          <p:cNvPr id="703" name="Picture 23_ 2" descr=""/>
          <p:cNvPicPr/>
          <p:nvPr/>
        </p:nvPicPr>
        <p:blipFill>
          <a:blip r:embed="rId5"/>
          <a:stretch/>
        </p:blipFill>
        <p:spPr>
          <a:xfrm>
            <a:off x="9399960" y="2610720"/>
            <a:ext cx="657360" cy="579600"/>
          </a:xfrm>
          <a:prstGeom prst="rect">
            <a:avLst/>
          </a:prstGeom>
          <a:ln w="0">
            <a:noFill/>
          </a:ln>
        </p:spPr>
      </p:pic>
      <p:pic>
        <p:nvPicPr>
          <p:cNvPr id="704" name="Picture 24_ 2" descr=""/>
          <p:cNvPicPr/>
          <p:nvPr/>
        </p:nvPicPr>
        <p:blipFill>
          <a:blip r:embed="rId6"/>
          <a:stretch/>
        </p:blipFill>
        <p:spPr>
          <a:xfrm>
            <a:off x="9549360" y="4351320"/>
            <a:ext cx="527040" cy="600120"/>
          </a:xfrm>
          <a:prstGeom prst="rect">
            <a:avLst/>
          </a:prstGeom>
          <a:ln w="0">
            <a:noFill/>
          </a:ln>
        </p:spPr>
      </p:pic>
      <p:sp>
        <p:nvSpPr>
          <p:cNvPr id="705" name="CustomShape 73"/>
          <p:cNvSpPr/>
          <p:nvPr/>
        </p:nvSpPr>
        <p:spPr>
          <a:xfrm>
            <a:off x="335520" y="764640"/>
            <a:ext cx="10750320" cy="5011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Use Case (3): Increasing the Longevity of Electronics</a:t>
            </a:r>
            <a:endParaRPr b="0" lang="en-GB" sz="2400" spc="-1" strike="noStrike">
              <a:solidFill>
                <a:srgbClr val="000000"/>
              </a:solidFill>
              <a:latin typeface="Arial"/>
            </a:endParaRPr>
          </a:p>
        </p:txBody>
      </p:sp>
    </p:spTree>
  </p:cSld>
  <mc:AlternateContent>
    <mc:Choice Requires="p14">
      <p:transition spd="slow" p14:dur="2000"/>
    </mc:Choice>
    <mc:Fallback>
      <p:transition spd="slow"/>
    </mc:Fallback>
  </mc:AlternateContent>
  <p:timing>
    <p:tnLst>
      <p:par>
        <p:cTn id="1" dur="indefinite" restart="never" nodeType="tmRoot">
          <p:childTnLst>
            <p:seq>
              <p:cTn id="2" dur="indefinite" nodeType="mainSeq">
                <p:childTnLst>
                  <p:par>
                    <p:cTn id="3" fill="hold">
                      <p:stCondLst>
                        <p:cond delay="0"/>
                      </p:stCondLst>
                      <p:childTnLst>
                        <p:par>
                          <p:cTn id="4" fill="hold">
                            <p:stCondLst>
                              <p:cond delay="0"/>
                            </p:stCondLst>
                            <p:childTnLst>
                              <p:par>
                                <p:cTn id="5" nodeType="withEffect" fill="hold" presetClass="entr" presetID="1">
                                  <p:stCondLst>
                                    <p:cond delay="0"/>
                                  </p:stCondLst>
                                  <p:childTnLst>
                                    <p:set>
                                      <p:cBhvr>
                                        <p:cTn id="6" dur="1" fill="hold">
                                          <p:stCondLst>
                                            <p:cond delay="0"/>
                                          </p:stCondLst>
                                        </p:cTn>
                                        <p:tgtEl>
                                          <p:spTgt spid="703"/>
                                        </p:tgtEl>
                                        <p:attrNameLst>
                                          <p:attrName>style.visibility</p:attrName>
                                        </p:attrNameLst>
                                      </p:cBhvr>
                                      <p:to>
                                        <p:strVal val="visible"/>
                                      </p:to>
                                    </p:set>
                                  </p:childTnLst>
                                </p:cTn>
                              </p:par>
                              <p:par>
                                <p:cTn id="7" nodeType="withEffect" fill="hold" presetClass="entr" presetID="1">
                                  <p:stCondLst>
                                    <p:cond delay="0"/>
                                  </p:stCondLst>
                                  <p:childTnLst>
                                    <p:set>
                                      <p:cBhvr>
                                        <p:cTn id="8" dur="1" fill="hold">
                                          <p:stCondLst>
                                            <p:cond delay="0"/>
                                          </p:stCondLst>
                                        </p:cTn>
                                        <p:tgtEl>
                                          <p:spTgt spid="70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7" name="CustomShape 1"/>
          <p:cNvSpPr/>
          <p:nvPr/>
        </p:nvSpPr>
        <p:spPr>
          <a:xfrm>
            <a:off x="335520" y="764640"/>
            <a:ext cx="10742400" cy="49320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pPr>
            <a:r>
              <a:rPr b="1" lang="en-GB" sz="2400" spc="-1" strike="noStrike">
                <a:solidFill>
                  <a:srgbClr val="000000"/>
                </a:solidFill>
                <a:latin typeface="DejaVu Sans"/>
                <a:ea typeface="DejaVu Sans"/>
              </a:rPr>
              <a:t>The Linear (Industrial) Economy</a:t>
            </a:r>
            <a:endParaRPr b="0" lang="en-GB" sz="2400" spc="-1" strike="noStrike">
              <a:solidFill>
                <a:srgbClr val="000000"/>
              </a:solidFill>
              <a:latin typeface="Arial"/>
            </a:endParaRPr>
          </a:p>
        </p:txBody>
      </p:sp>
      <p:sp>
        <p:nvSpPr>
          <p:cNvPr id="478" name="CustomShape 2"/>
          <p:cNvSpPr/>
          <p:nvPr/>
        </p:nvSpPr>
        <p:spPr>
          <a:xfrm>
            <a:off x="263520" y="6415200"/>
            <a:ext cx="646992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de-DE" sz="900" spc="-1" strike="noStrike">
                <a:solidFill>
                  <a:srgbClr val="a6a6a6"/>
                </a:solidFill>
                <a:latin typeface="Roboto"/>
                <a:ea typeface="Roboto"/>
              </a:rPr>
              <a:t>Image adapted from: Walter R. Stahel (2019) – </a:t>
            </a:r>
            <a:r>
              <a:rPr b="0" lang="en-US" sz="900" spc="-1" strike="noStrike">
                <a:solidFill>
                  <a:srgbClr val="a6a6a6"/>
                </a:solidFill>
                <a:latin typeface="Roboto"/>
                <a:ea typeface="Roboto"/>
              </a:rPr>
              <a:t>The Circular Economy: A User’s Guide</a:t>
            </a:r>
            <a:r>
              <a:rPr b="0" lang="de-DE" sz="900" spc="-1" strike="noStrike">
                <a:solidFill>
                  <a:srgbClr val="a6a6a6"/>
                </a:solidFill>
                <a:latin typeface="Roboto"/>
                <a:ea typeface="Roboto"/>
              </a:rPr>
              <a:t>.</a:t>
            </a:r>
            <a:endParaRPr b="0" lang="en-GB" sz="900" spc="-1" strike="noStrike">
              <a:solidFill>
                <a:srgbClr val="000000"/>
              </a:solidFill>
              <a:latin typeface="Arial"/>
            </a:endParaRPr>
          </a:p>
        </p:txBody>
      </p:sp>
      <p:pic>
        <p:nvPicPr>
          <p:cNvPr id="479" name="" descr=""/>
          <p:cNvPicPr/>
          <p:nvPr/>
        </p:nvPicPr>
        <p:blipFill>
          <a:blip r:embed="rId1"/>
          <a:stretch/>
        </p:blipFill>
        <p:spPr>
          <a:xfrm>
            <a:off x="343800" y="1749240"/>
            <a:ext cx="11306520" cy="3732120"/>
          </a:xfrm>
          <a:prstGeom prst="rect">
            <a:avLst/>
          </a:prstGeom>
          <a:ln w="0">
            <a:noFill/>
          </a:ln>
        </p:spPr>
      </p:pic>
    </p:spTree>
  </p:cSld>
  <mc:AlternateContent>
    <mc:Choice Requires="p14">
      <p:transition spd="slow" p14:dur="2000"/>
    </mc:Choice>
    <mc:Fallback>
      <p:transition spd="slow"/>
    </mc:Fallback>
  </mc:AlternateContent>
</p:sld>
</file>

<file path=ppt/slides/slide6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06" name="CustomShape 117"/>
          <p:cNvSpPr/>
          <p:nvPr/>
        </p:nvSpPr>
        <p:spPr>
          <a:xfrm>
            <a:off x="263520" y="6391440"/>
            <a:ext cx="1101204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DejaVu Sans"/>
              </a:rPr>
              <a:t>Image adapted for BEVs from </a:t>
            </a:r>
            <a:r>
              <a:rPr b="0" lang="en-US" sz="900" spc="-1" strike="noStrike" u="sng">
                <a:solidFill>
                  <a:srgbClr val="0000ff"/>
                </a:solidFill>
                <a:uFillTx/>
                <a:latin typeface="Roboto"/>
                <a:ea typeface="DejaVu Sans"/>
                <a:hlinkClick r:id="rId1"/>
              </a:rPr>
              <a:t>https://www.comsol.com/blogs/digital-twins-not-just-hype/</a:t>
            </a:r>
            <a:endParaRPr b="0" lang="en-GB" sz="900" spc="-1" strike="noStrike">
              <a:solidFill>
                <a:srgbClr val="000000"/>
              </a:solidFill>
              <a:latin typeface="Arial"/>
            </a:endParaRPr>
          </a:p>
        </p:txBody>
      </p:sp>
      <p:sp>
        <p:nvSpPr>
          <p:cNvPr id="707" name="CustomShape 74"/>
          <p:cNvSpPr/>
          <p:nvPr/>
        </p:nvSpPr>
        <p:spPr>
          <a:xfrm>
            <a:off x="7810200" y="2963880"/>
            <a:ext cx="3427920" cy="9126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i="1" lang="en-US" sz="1800" spc="-1" strike="noStrike">
                <a:solidFill>
                  <a:srgbClr val="000000"/>
                </a:solidFill>
                <a:latin typeface="DejaVu Sans"/>
                <a:ea typeface="DejaVu Sans"/>
              </a:rPr>
              <a:t>The digital twin concept exemplified on a battery pack of a BEV.</a:t>
            </a:r>
            <a:endParaRPr b="0" lang="en-GB" sz="1800" spc="-1" strike="noStrike">
              <a:solidFill>
                <a:srgbClr val="000000"/>
              </a:solidFill>
              <a:latin typeface="Arial"/>
            </a:endParaRPr>
          </a:p>
        </p:txBody>
      </p:sp>
      <p:sp>
        <p:nvSpPr>
          <p:cNvPr id="708" name="CustomShape 75"/>
          <p:cNvSpPr/>
          <p:nvPr/>
        </p:nvSpPr>
        <p:spPr>
          <a:xfrm>
            <a:off x="335520" y="764640"/>
            <a:ext cx="10750320" cy="5011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Use Case (4): Battery Electric Vehicles</a:t>
            </a:r>
            <a:endParaRPr b="0" lang="en-GB" sz="2400" spc="-1" strike="noStrike">
              <a:solidFill>
                <a:srgbClr val="000000"/>
              </a:solidFill>
              <a:latin typeface="Arial"/>
            </a:endParaRPr>
          </a:p>
          <a:p>
            <a:pPr>
              <a:lnSpc>
                <a:spcPct val="100000"/>
              </a:lnSpc>
            </a:pPr>
            <a:endParaRPr b="0" lang="en-GB" sz="2400" spc="-1" strike="noStrike">
              <a:solidFill>
                <a:srgbClr val="000000"/>
              </a:solidFill>
              <a:latin typeface="Arial"/>
            </a:endParaRPr>
          </a:p>
        </p:txBody>
      </p:sp>
      <p:pic>
        <p:nvPicPr>
          <p:cNvPr id="709" name="" descr=""/>
          <p:cNvPicPr/>
          <p:nvPr/>
        </p:nvPicPr>
        <p:blipFill>
          <a:blip r:embed="rId2"/>
          <a:stretch/>
        </p:blipFill>
        <p:spPr>
          <a:xfrm>
            <a:off x="1385640" y="1469880"/>
            <a:ext cx="6130440" cy="5136480"/>
          </a:xfrm>
          <a:prstGeom prst="rect">
            <a:avLst/>
          </a:prstGeom>
          <a:ln w="0">
            <a:noFill/>
          </a:ln>
        </p:spPr>
      </p:pic>
    </p:spTree>
  </p:cSld>
  <mc:AlternateContent>
    <mc:Choice Requires="p14">
      <p:transition spd="slow" p14:dur="2000"/>
    </mc:Choice>
    <mc:Fallback>
      <p:transition spd="slow"/>
    </mc:Fallback>
  </mc:AlternateContent>
</p:sld>
</file>

<file path=ppt/slides/slide6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10" name="CustomShape 23"/>
          <p:cNvSpPr/>
          <p:nvPr/>
        </p:nvSpPr>
        <p:spPr>
          <a:xfrm>
            <a:off x="335520" y="4406760"/>
            <a:ext cx="10743120" cy="13521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3000" spc="-1" strike="noStrike" cap="all">
                <a:solidFill>
                  <a:srgbClr val="008c4f"/>
                </a:solidFill>
                <a:latin typeface="DejaVu Sans"/>
                <a:ea typeface="DejaVu Sans"/>
              </a:rPr>
              <a:t>Example 4 – Electric Vehicle Life Cycle </a:t>
            </a:r>
            <a:r>
              <a:rPr b="1" lang="en-GB" sz="3000" spc="-1" strike="noStrike" cap="all">
                <a:solidFill>
                  <a:srgbClr val="008c4f"/>
                </a:solidFill>
                <a:latin typeface="DejaVu Sans"/>
                <a:ea typeface="DejaVu Sans"/>
              </a:rPr>
              <a:t>	</a:t>
            </a:r>
            <a:r>
              <a:rPr b="1" lang="en-GB" sz="3000" spc="-1" strike="noStrike" cap="all">
                <a:solidFill>
                  <a:srgbClr val="008c4f"/>
                </a:solidFill>
                <a:latin typeface="DejaVu Sans"/>
                <a:ea typeface="DejaVu Sans"/>
              </a:rPr>
              <a:t>	</a:t>
            </a:r>
            <a:r>
              <a:rPr b="1" lang="en-GB" sz="3000" spc="-1" strike="noStrike" cap="all">
                <a:solidFill>
                  <a:srgbClr val="008c4f"/>
                </a:solidFill>
                <a:latin typeface="DejaVu Sans"/>
                <a:ea typeface="DejaVu Sans"/>
              </a:rPr>
              <a:t>Assessment (LCA) </a:t>
            </a:r>
            <a:endParaRPr b="0" lang="en-GB" sz="3000" spc="-1" strike="noStrike">
              <a:solidFill>
                <a:srgbClr val="000000"/>
              </a:solidFill>
              <a:latin typeface="Arial"/>
            </a:endParaRPr>
          </a:p>
        </p:txBody>
      </p:sp>
      <p:sp>
        <p:nvSpPr>
          <p:cNvPr id="711" name="CustomShape 19"/>
          <p:cNvSpPr/>
          <p:nvPr/>
        </p:nvSpPr>
        <p:spPr>
          <a:xfrm>
            <a:off x="335520" y="2906640"/>
            <a:ext cx="10743120" cy="14900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6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12" name="CustomShape 25"/>
          <p:cNvSpPr/>
          <p:nvPr/>
        </p:nvSpPr>
        <p:spPr>
          <a:xfrm>
            <a:off x="335520" y="764640"/>
            <a:ext cx="10743120" cy="4939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LCA – Motivation</a:t>
            </a:r>
            <a:endParaRPr b="0" lang="en-GB" sz="2400" spc="-1" strike="noStrike">
              <a:solidFill>
                <a:srgbClr val="000000"/>
              </a:solidFill>
              <a:latin typeface="Arial"/>
            </a:endParaRPr>
          </a:p>
        </p:txBody>
      </p:sp>
      <p:sp>
        <p:nvSpPr>
          <p:cNvPr id="713" name="CustomShape 20"/>
          <p:cNvSpPr/>
          <p:nvPr/>
        </p:nvSpPr>
        <p:spPr>
          <a:xfrm>
            <a:off x="335520" y="1268640"/>
            <a:ext cx="10743120" cy="50306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pic>
        <p:nvPicPr>
          <p:cNvPr id="714" name="Grafik 4_ 2" descr=""/>
          <p:cNvPicPr/>
          <p:nvPr/>
        </p:nvPicPr>
        <p:blipFill>
          <a:blip r:embed="rId1"/>
          <a:stretch/>
        </p:blipFill>
        <p:spPr>
          <a:xfrm>
            <a:off x="842760" y="1608120"/>
            <a:ext cx="4239360" cy="3631320"/>
          </a:xfrm>
          <a:prstGeom prst="rect">
            <a:avLst/>
          </a:prstGeom>
          <a:ln w="0">
            <a:noFill/>
          </a:ln>
        </p:spPr>
      </p:pic>
    </p:spTree>
  </p:cSld>
  <mc:AlternateContent>
    <mc:Choice Requires="p14">
      <p:transition spd="slow" p14:dur="2000"/>
    </mc:Choice>
    <mc:Fallback>
      <p:transition spd="slow"/>
    </mc:Fallback>
  </mc:AlternateContent>
</p:sld>
</file>

<file path=ppt/slides/slide6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15" name="CustomShape 27"/>
          <p:cNvSpPr/>
          <p:nvPr/>
        </p:nvSpPr>
        <p:spPr>
          <a:xfrm>
            <a:off x="335520" y="764640"/>
            <a:ext cx="10743120" cy="4939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LCA – Motivation</a:t>
            </a:r>
            <a:endParaRPr b="0" lang="en-GB" sz="2400" spc="-1" strike="noStrike">
              <a:solidFill>
                <a:srgbClr val="000000"/>
              </a:solidFill>
              <a:latin typeface="Arial"/>
            </a:endParaRPr>
          </a:p>
        </p:txBody>
      </p:sp>
      <p:sp>
        <p:nvSpPr>
          <p:cNvPr id="716" name="CustomShape 21"/>
          <p:cNvSpPr/>
          <p:nvPr/>
        </p:nvSpPr>
        <p:spPr>
          <a:xfrm>
            <a:off x="6095880" y="1268640"/>
            <a:ext cx="4982400" cy="503064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spcBef>
                <a:spcPts val="479"/>
              </a:spcBef>
              <a:tabLst>
                <a:tab algn="l" pos="0"/>
              </a:tabLst>
            </a:pPr>
            <a:r>
              <a:rPr b="1" lang="en-US" sz="2400" spc="-1" strike="noStrike">
                <a:solidFill>
                  <a:srgbClr val="000000"/>
                </a:solidFill>
                <a:latin typeface="DejaVu Sans"/>
                <a:ea typeface="DejaVu Sans"/>
              </a:rPr>
              <a:t>Battery Electric Vehicles (EV) </a:t>
            </a:r>
            <a:endParaRPr b="0" lang="en-GB" sz="2400" spc="-1" strike="noStrike">
              <a:solidFill>
                <a:srgbClr val="000000"/>
              </a:solidFill>
              <a:latin typeface="Arial"/>
            </a:endParaRPr>
          </a:p>
          <a:p>
            <a:pPr algn="ctr">
              <a:lnSpc>
                <a:spcPct val="100000"/>
              </a:lnSpc>
              <a:spcBef>
                <a:spcPts val="479"/>
              </a:spcBef>
              <a:tabLst>
                <a:tab algn="l" pos="0"/>
              </a:tabLst>
            </a:pPr>
            <a:endParaRPr b="0" lang="en-GB" sz="2400" spc="-1" strike="noStrike">
              <a:solidFill>
                <a:srgbClr val="000000"/>
              </a:solidFill>
              <a:latin typeface="Arial"/>
            </a:endParaRPr>
          </a:p>
          <a:p>
            <a:pPr algn="ctr">
              <a:lnSpc>
                <a:spcPct val="100000"/>
              </a:lnSpc>
              <a:spcBef>
                <a:spcPts val="479"/>
              </a:spcBef>
              <a:tabLst>
                <a:tab algn="l" pos="0"/>
              </a:tabLst>
            </a:pPr>
            <a:r>
              <a:rPr b="0" lang="en-US" sz="2400" spc="-1" strike="noStrike">
                <a:solidFill>
                  <a:srgbClr val="000000"/>
                </a:solidFill>
                <a:latin typeface="DejaVu Sans"/>
                <a:ea typeface="DejaVu Sans"/>
              </a:rPr>
              <a:t>Or</a:t>
            </a:r>
            <a:endParaRPr b="0" lang="en-GB" sz="2400" spc="-1" strike="noStrike">
              <a:solidFill>
                <a:srgbClr val="000000"/>
              </a:solidFill>
              <a:latin typeface="Arial"/>
            </a:endParaRPr>
          </a:p>
          <a:p>
            <a:pPr algn="ctr">
              <a:lnSpc>
                <a:spcPct val="100000"/>
              </a:lnSpc>
              <a:spcBef>
                <a:spcPts val="479"/>
              </a:spcBef>
              <a:tabLst>
                <a:tab algn="l" pos="0"/>
              </a:tabLst>
            </a:pPr>
            <a:endParaRPr b="0" lang="en-GB" sz="2400" spc="-1" strike="noStrike">
              <a:solidFill>
                <a:srgbClr val="000000"/>
              </a:solidFill>
              <a:latin typeface="Arial"/>
            </a:endParaRPr>
          </a:p>
          <a:p>
            <a:pPr algn="ctr">
              <a:lnSpc>
                <a:spcPct val="100000"/>
              </a:lnSpc>
              <a:spcBef>
                <a:spcPts val="479"/>
              </a:spcBef>
              <a:tabLst>
                <a:tab algn="l" pos="0"/>
              </a:tabLst>
            </a:pPr>
            <a:r>
              <a:rPr b="1" lang="en-US" sz="2400" spc="-1" strike="noStrike">
                <a:solidFill>
                  <a:srgbClr val="000000"/>
                </a:solidFill>
                <a:latin typeface="DejaVu Sans"/>
                <a:ea typeface="DejaVu Sans"/>
              </a:rPr>
              <a:t>Internal Combustion Engine Vehicles</a:t>
            </a:r>
            <a:endParaRPr b="0" lang="en-GB" sz="2400" spc="-1" strike="noStrike">
              <a:solidFill>
                <a:srgbClr val="000000"/>
              </a:solidFill>
              <a:latin typeface="Arial"/>
            </a:endParaRPr>
          </a:p>
        </p:txBody>
      </p:sp>
      <p:pic>
        <p:nvPicPr>
          <p:cNvPr id="717" name="Grafik 4_ 1" descr=""/>
          <p:cNvPicPr/>
          <p:nvPr/>
        </p:nvPicPr>
        <p:blipFill>
          <a:blip r:embed="rId1"/>
          <a:stretch/>
        </p:blipFill>
        <p:spPr>
          <a:xfrm>
            <a:off x="842760" y="1608120"/>
            <a:ext cx="4239360" cy="3631320"/>
          </a:xfrm>
          <a:prstGeom prst="rect">
            <a:avLst/>
          </a:prstGeom>
          <a:ln w="0">
            <a:noFill/>
          </a:ln>
        </p:spPr>
      </p:pic>
    </p:spTree>
  </p:cSld>
  <mc:AlternateContent>
    <mc:Choice Requires="p14">
      <p:transition spd="slow" p14:dur="2000"/>
    </mc:Choice>
    <mc:Fallback>
      <p:transition spd="slow"/>
    </mc:Fallback>
  </mc:AlternateContent>
</p:sld>
</file>

<file path=ppt/slides/slide6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18" name="CustomShape 93"/>
          <p:cNvSpPr/>
          <p:nvPr/>
        </p:nvSpPr>
        <p:spPr>
          <a:xfrm>
            <a:off x="335880" y="736200"/>
            <a:ext cx="10743840" cy="4946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fr-FR" sz="2400" spc="-1" strike="noStrike">
                <a:solidFill>
                  <a:srgbClr val="000000"/>
                </a:solidFill>
                <a:latin typeface="DejaVu Sans"/>
                <a:ea typeface="DejaVu Sans"/>
              </a:rPr>
              <a:t>EV Break-Even Point?</a:t>
            </a:r>
            <a:endParaRPr b="0" lang="en-GB" sz="2400" spc="-1" strike="noStrike">
              <a:solidFill>
                <a:srgbClr val="000000"/>
              </a:solidFill>
              <a:latin typeface="Arial"/>
            </a:endParaRPr>
          </a:p>
        </p:txBody>
      </p:sp>
      <p:sp>
        <p:nvSpPr>
          <p:cNvPr id="719" name="CustomShape 95"/>
          <p:cNvSpPr/>
          <p:nvPr/>
        </p:nvSpPr>
        <p:spPr>
          <a:xfrm>
            <a:off x="335880" y="1240200"/>
            <a:ext cx="10743840" cy="5031360"/>
          </a:xfrm>
          <a:prstGeom prst="rect">
            <a:avLst/>
          </a:prstGeom>
          <a:noFill/>
          <a:ln w="0">
            <a:noFill/>
          </a:ln>
        </p:spPr>
        <p:style>
          <a:lnRef idx="0"/>
          <a:fillRef idx="0"/>
          <a:effectRef idx="0"/>
          <a:fontRef idx="minor"/>
        </p:style>
        <p:txBody>
          <a:bodyPr lIns="90000" rIns="90000" tIns="45000" bIns="45000" anchor="t">
            <a:noAutofit/>
          </a:bodyPr>
          <a:p>
            <a:endParaRPr b="0" lang="en-GB" sz="1800" spc="-1" strike="noStrike">
              <a:solidFill>
                <a:srgbClr val="000000"/>
              </a:solidFill>
              <a:latin typeface="Arial"/>
            </a:endParaRPr>
          </a:p>
        </p:txBody>
      </p:sp>
      <p:sp>
        <p:nvSpPr>
          <p:cNvPr id="720" name="CustomShape 96"/>
          <p:cNvSpPr/>
          <p:nvPr/>
        </p:nvSpPr>
        <p:spPr>
          <a:xfrm>
            <a:off x="488160" y="1392480"/>
            <a:ext cx="3136320" cy="503136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343440" indent="-340200">
              <a:lnSpc>
                <a:spcPct val="100000"/>
              </a:lnSpc>
              <a:spcBef>
                <a:spcPts val="360"/>
              </a:spcBef>
              <a:buClr>
                <a:srgbClr val="008c4f"/>
              </a:buClr>
              <a:buSzPct val="115000"/>
              <a:buFont typeface="Arial"/>
              <a:buAutoNum type="alphaLcPeriod"/>
            </a:pPr>
            <a:r>
              <a:rPr b="0" lang="de-DE" sz="1800" spc="-1" strike="noStrike">
                <a:solidFill>
                  <a:srgbClr val="000000"/>
                </a:solidFill>
                <a:latin typeface="DejaVu Sans"/>
                <a:ea typeface="DejaVu Sans"/>
              </a:rPr>
              <a:t>0 – 50.000km </a:t>
            </a:r>
            <a:endParaRPr b="0" lang="en-GB" sz="1800" spc="-1" strike="noStrike">
              <a:solidFill>
                <a:srgbClr val="000000"/>
              </a:solidFill>
              <a:latin typeface="Arial"/>
            </a:endParaRPr>
          </a:p>
          <a:p>
            <a:pPr marL="343440" indent="-340200">
              <a:lnSpc>
                <a:spcPct val="100000"/>
              </a:lnSpc>
              <a:spcBef>
                <a:spcPts val="360"/>
              </a:spcBef>
              <a:buClr>
                <a:srgbClr val="008c4f"/>
              </a:buClr>
              <a:buSzPct val="115000"/>
              <a:buFont typeface="Arial"/>
              <a:buAutoNum type="alphaLcPeriod"/>
            </a:pPr>
            <a:r>
              <a:rPr b="0" lang="de-DE" sz="1800" spc="-1" strike="noStrike">
                <a:solidFill>
                  <a:srgbClr val="000000"/>
                </a:solidFill>
                <a:latin typeface="DejaVu Sans"/>
                <a:ea typeface="DejaVu Sans"/>
              </a:rPr>
              <a:t>50.000 – 100.000km</a:t>
            </a:r>
            <a:endParaRPr b="0" lang="en-GB" sz="1800" spc="-1" strike="noStrike">
              <a:solidFill>
                <a:srgbClr val="000000"/>
              </a:solidFill>
              <a:latin typeface="Arial"/>
            </a:endParaRPr>
          </a:p>
          <a:p>
            <a:pPr marL="343440" indent="-340200">
              <a:lnSpc>
                <a:spcPct val="100000"/>
              </a:lnSpc>
              <a:spcBef>
                <a:spcPts val="360"/>
              </a:spcBef>
              <a:buClr>
                <a:srgbClr val="008c4f"/>
              </a:buClr>
              <a:buSzPct val="115000"/>
              <a:buFont typeface="Arial"/>
              <a:buAutoNum type="alphaLcPeriod"/>
            </a:pPr>
            <a:r>
              <a:rPr b="0" lang="de-DE" sz="1800" spc="-1" strike="noStrike">
                <a:solidFill>
                  <a:srgbClr val="000000"/>
                </a:solidFill>
                <a:latin typeface="DejaVu Sans"/>
                <a:ea typeface="DejaVu Sans"/>
              </a:rPr>
              <a:t>100.000 – 150.000km </a:t>
            </a:r>
            <a:endParaRPr b="0" lang="en-GB" sz="1800" spc="-1" strike="noStrike">
              <a:solidFill>
                <a:srgbClr val="000000"/>
              </a:solidFill>
              <a:latin typeface="Arial"/>
            </a:endParaRPr>
          </a:p>
          <a:p>
            <a:pPr marL="343440" indent="-340200">
              <a:lnSpc>
                <a:spcPct val="100000"/>
              </a:lnSpc>
              <a:spcBef>
                <a:spcPts val="360"/>
              </a:spcBef>
              <a:buClr>
                <a:srgbClr val="008c4f"/>
              </a:buClr>
              <a:buSzPct val="115000"/>
              <a:buFont typeface="Arial"/>
              <a:buAutoNum type="alphaLcPeriod"/>
            </a:pPr>
            <a:r>
              <a:rPr b="0" lang="de-DE" sz="1800" spc="-1" strike="noStrike">
                <a:solidFill>
                  <a:srgbClr val="000000"/>
                </a:solidFill>
                <a:latin typeface="DejaVu Sans"/>
                <a:ea typeface="DejaVu Sans"/>
              </a:rPr>
              <a:t>150.000 – 200.000km</a:t>
            </a:r>
            <a:endParaRPr b="0" lang="en-GB" sz="1800" spc="-1" strike="noStrike">
              <a:solidFill>
                <a:srgbClr val="000000"/>
              </a:solidFill>
              <a:latin typeface="Arial"/>
            </a:endParaRPr>
          </a:p>
          <a:p>
            <a:pPr marL="343440" indent="-340200">
              <a:lnSpc>
                <a:spcPct val="100000"/>
              </a:lnSpc>
              <a:spcBef>
                <a:spcPts val="360"/>
              </a:spcBef>
              <a:buClr>
                <a:srgbClr val="008c4f"/>
              </a:buClr>
              <a:buSzPct val="115000"/>
              <a:buFont typeface="Arial"/>
              <a:buAutoNum type="alphaLcPeriod"/>
            </a:pPr>
            <a:r>
              <a:rPr b="0" lang="de-DE" sz="1800" spc="-1" strike="noStrike">
                <a:solidFill>
                  <a:srgbClr val="000000"/>
                </a:solidFill>
                <a:latin typeface="DejaVu Sans"/>
                <a:ea typeface="DejaVu Sans"/>
              </a:rPr>
              <a:t>After 200.000km</a:t>
            </a: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p:txBody>
      </p:sp>
      <p:sp>
        <p:nvSpPr>
          <p:cNvPr id="721" name="CustomShape 97"/>
          <p:cNvSpPr/>
          <p:nvPr/>
        </p:nvSpPr>
        <p:spPr>
          <a:xfrm>
            <a:off x="385200" y="1600200"/>
            <a:ext cx="8683560" cy="8830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1800" spc="-1" strike="noStrike">
                <a:solidFill>
                  <a:srgbClr val="000000"/>
                </a:solidFill>
                <a:latin typeface="DejaVu Sans"/>
                <a:ea typeface="DejaVu Sans"/>
              </a:rPr>
              <a:t>What is the </a:t>
            </a:r>
            <a:r>
              <a:rPr b="1" lang="en-US" sz="1800" spc="-1" strike="noStrike">
                <a:solidFill>
                  <a:srgbClr val="000000"/>
                </a:solidFill>
                <a:latin typeface="DejaVu Sans"/>
                <a:ea typeface="DejaVu Sans"/>
              </a:rPr>
              <a:t>break-even</a:t>
            </a:r>
            <a:r>
              <a:rPr b="0" lang="en-US" sz="1800" spc="-1" strike="noStrike">
                <a:solidFill>
                  <a:srgbClr val="000000"/>
                </a:solidFill>
                <a:latin typeface="DejaVu Sans"/>
                <a:ea typeface="DejaVu Sans"/>
              </a:rPr>
              <a:t> point (in km) after which an EV would have caused fewer emissions than an Internal Combustion Engine (ICE?)</a:t>
            </a: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22" name="CustomShape 65"/>
          <p:cNvSpPr/>
          <p:nvPr/>
        </p:nvSpPr>
        <p:spPr>
          <a:xfrm>
            <a:off x="335520" y="764640"/>
            <a:ext cx="10743120" cy="4939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fr-FR" sz="2400" spc="-1" strike="noStrike">
                <a:solidFill>
                  <a:srgbClr val="000000"/>
                </a:solidFill>
                <a:latin typeface="DejaVu Sans"/>
                <a:ea typeface="DejaVu Sans"/>
              </a:rPr>
              <a:t>Life Cycle Assessment – Polestar 2</a:t>
            </a:r>
            <a:endParaRPr b="0" lang="en-GB" sz="2400" spc="-1" strike="noStrike">
              <a:solidFill>
                <a:srgbClr val="000000"/>
              </a:solidFill>
              <a:latin typeface="Arial"/>
            </a:endParaRPr>
          </a:p>
        </p:txBody>
      </p:sp>
      <p:sp>
        <p:nvSpPr>
          <p:cNvPr id="723" name="CustomShape 22"/>
          <p:cNvSpPr/>
          <p:nvPr/>
        </p:nvSpPr>
        <p:spPr>
          <a:xfrm>
            <a:off x="335520" y="1268640"/>
            <a:ext cx="10743120" cy="50306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
        <p:nvSpPr>
          <p:cNvPr id="724" name="CustomShape 24"/>
          <p:cNvSpPr/>
          <p:nvPr/>
        </p:nvSpPr>
        <p:spPr>
          <a:xfrm>
            <a:off x="263520" y="6411600"/>
            <a:ext cx="647064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Polestar (2020) – Life Cycle Assessment – Carbon Footprint of Polestar 2.</a:t>
            </a:r>
            <a:endParaRPr b="0" lang="en-GB" sz="900" spc="-1" strike="noStrike">
              <a:solidFill>
                <a:srgbClr val="000000"/>
              </a:solidFill>
              <a:latin typeface="Arial"/>
            </a:endParaRPr>
          </a:p>
        </p:txBody>
      </p:sp>
      <p:pic>
        <p:nvPicPr>
          <p:cNvPr id="725" name="" descr=""/>
          <p:cNvPicPr/>
          <p:nvPr/>
        </p:nvPicPr>
        <p:blipFill>
          <a:blip r:embed="rId1"/>
          <a:stretch/>
        </p:blipFill>
        <p:spPr>
          <a:xfrm>
            <a:off x="425160" y="1251720"/>
            <a:ext cx="11229480" cy="5168880"/>
          </a:xfrm>
          <a:prstGeom prst="rect">
            <a:avLst/>
          </a:prstGeom>
          <a:ln w="0">
            <a:noFill/>
          </a:ln>
        </p:spPr>
      </p:pic>
    </p:spTree>
  </p:cSld>
  <mc:AlternateContent>
    <mc:Choice Requires="p14">
      <p:transition spd="slow" p14:dur="2000"/>
    </mc:Choice>
    <mc:Fallback>
      <p:transition spd="slow"/>
    </mc:Fallback>
  </mc:AlternateContent>
</p:sld>
</file>

<file path=ppt/slides/slide6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26" name="CustomShape 1"/>
          <p:cNvSpPr/>
          <p:nvPr/>
        </p:nvSpPr>
        <p:spPr>
          <a:xfrm>
            <a:off x="335520" y="764640"/>
            <a:ext cx="10742040" cy="4928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Further Resources</a:t>
            </a:r>
            <a:endParaRPr b="0" lang="en-GB" sz="2400" spc="-1" strike="noStrike">
              <a:solidFill>
                <a:srgbClr val="000000"/>
              </a:solidFill>
              <a:latin typeface="Arial"/>
            </a:endParaRPr>
          </a:p>
        </p:txBody>
      </p:sp>
      <p:sp>
        <p:nvSpPr>
          <p:cNvPr id="727" name="CustomShape 2"/>
          <p:cNvSpPr/>
          <p:nvPr/>
        </p:nvSpPr>
        <p:spPr>
          <a:xfrm>
            <a:off x="335520" y="1268640"/>
            <a:ext cx="10742040" cy="5029560"/>
          </a:xfrm>
          <a:prstGeom prst="rect">
            <a:avLst/>
          </a:prstGeom>
          <a:noFill/>
          <a:ln w="0">
            <a:noFill/>
          </a:ln>
        </p:spPr>
        <p:style>
          <a:lnRef idx="0"/>
          <a:fillRef idx="0"/>
          <a:effectRef idx="0"/>
          <a:fontRef idx="minor"/>
        </p:style>
        <p:txBody>
          <a:bodyPr lIns="90000" rIns="90000" tIns="45000" bIns="45000" anchor="ctr">
            <a:noAutofit/>
          </a:bodyPr>
          <a:p>
            <a:pPr marL="1951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Baccini et al. (2012) – Metabolism of the Anthroposphere: Analysis, Evaluation, Design</a:t>
            </a:r>
            <a:endParaRPr b="0" lang="en-GB" sz="1800" spc="-1" strike="noStrike">
              <a:solidFill>
                <a:srgbClr val="000000"/>
              </a:solidFill>
              <a:latin typeface="Arial"/>
            </a:endParaRPr>
          </a:p>
          <a:p>
            <a:pPr marL="195120" indent="-191160">
              <a:lnSpc>
                <a:spcPct val="100000"/>
              </a:lnSpc>
              <a:spcBef>
                <a:spcPts val="360"/>
              </a:spcBef>
              <a:buClr>
                <a:srgbClr val="008c4f"/>
              </a:buClr>
              <a:buSzPct val="115000"/>
              <a:buFont typeface="Wingdings" charset="2"/>
              <a:buChar char=""/>
            </a:pPr>
            <a:r>
              <a:rPr b="0" lang="de-DE" sz="1800" spc="-1" strike="noStrike">
                <a:solidFill>
                  <a:srgbClr val="000000"/>
                </a:solidFill>
                <a:latin typeface="DejaVu Sans"/>
                <a:ea typeface="DejaVu Sans"/>
              </a:rPr>
              <a:t>Deutscher Bundestag (1994): Bericht der Enquete-Kommission „Schutz des Menschen und der Umwelt − Bewertungskriterien und Perspektiven für umweltverträgliche Stoffkreisläufe in der Industriegesellschaft“ – </a:t>
            </a:r>
            <a:r>
              <a:rPr b="0" lang="de-DE" sz="1800" spc="-1" strike="noStrike" u="sng">
                <a:solidFill>
                  <a:srgbClr val="0000ff"/>
                </a:solidFill>
                <a:uFillTx/>
                <a:latin typeface="DejaVu Sans"/>
                <a:ea typeface="DejaVu Sans"/>
                <a:hlinkClick r:id="rId1"/>
              </a:rPr>
              <a:t>Link</a:t>
            </a:r>
            <a:endParaRPr b="0" lang="en-GB" sz="1800" spc="-1" strike="noStrike">
              <a:solidFill>
                <a:srgbClr val="000000"/>
              </a:solidFill>
              <a:latin typeface="Arial"/>
            </a:endParaRPr>
          </a:p>
          <a:p>
            <a:pPr marL="195120" indent="-191160">
              <a:lnSpc>
                <a:spcPct val="100000"/>
              </a:lnSpc>
              <a:spcBef>
                <a:spcPts val="360"/>
              </a:spcBef>
              <a:buClr>
                <a:srgbClr val="008c4f"/>
              </a:buClr>
              <a:buSzPct val="115000"/>
              <a:buFont typeface="Wingdings" charset="2"/>
              <a:buChar char=""/>
            </a:pPr>
            <a:r>
              <a:rPr b="0" lang="de-DE" sz="1800" spc="-1" strike="noStrike">
                <a:solidFill>
                  <a:srgbClr val="000000"/>
                </a:solidFill>
                <a:latin typeface="DejaVu Sans"/>
                <a:ea typeface="DejaVu Sans"/>
              </a:rPr>
              <a:t>Meadows (1972) – The Limits to Growth</a:t>
            </a:r>
            <a:endParaRPr b="0" lang="en-GB" sz="1800" spc="-1" strike="noStrike">
              <a:solidFill>
                <a:srgbClr val="000000"/>
              </a:solidFill>
              <a:latin typeface="Arial"/>
            </a:endParaRPr>
          </a:p>
          <a:p>
            <a:pPr marL="1951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Meadows, Randers and Meadows (2004) – Limits to Growth – The 30-Year Update</a:t>
            </a:r>
            <a:endParaRPr b="0" lang="en-GB" sz="1800" spc="-1" strike="noStrike">
              <a:solidFill>
                <a:srgbClr val="000000"/>
              </a:solidFill>
              <a:latin typeface="Arial"/>
            </a:endParaRPr>
          </a:p>
          <a:p>
            <a:pPr marL="1951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Walter R. Stahel (2019) – The Circular Economy: A User's Guide</a:t>
            </a:r>
            <a:endParaRPr b="0" lang="en-GB" sz="1800" spc="-1" strike="noStrike">
              <a:solidFill>
                <a:srgbClr val="000000"/>
              </a:solidFill>
              <a:latin typeface="Arial"/>
            </a:endParaRPr>
          </a:p>
          <a:p>
            <a:pPr marL="1951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Website of the Ellen MacArthur Foundation – </a:t>
            </a:r>
            <a:r>
              <a:rPr b="0" lang="en-US" sz="1800" spc="-1" strike="noStrike" u="sng">
                <a:solidFill>
                  <a:srgbClr val="0000ff"/>
                </a:solidFill>
                <a:uFillTx/>
                <a:latin typeface="DejaVu Sans"/>
                <a:ea typeface="DejaVu Sans"/>
                <a:hlinkClick r:id="rId2"/>
              </a:rPr>
              <a:t>Link</a:t>
            </a:r>
            <a:r>
              <a:rPr b="0" lang="en-US" sz="1800" spc="-1" strike="noStrike">
                <a:solidFill>
                  <a:srgbClr val="000000"/>
                </a:solidFill>
                <a:latin typeface="DejaVu Sans"/>
                <a:ea typeface="DejaVu Sans"/>
              </a:rPr>
              <a:t> </a:t>
            </a: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28" name="CustomShape 88"/>
          <p:cNvSpPr/>
          <p:nvPr/>
        </p:nvSpPr>
        <p:spPr>
          <a:xfrm>
            <a:off x="527400" y="1412640"/>
            <a:ext cx="10357920" cy="1144440"/>
          </a:xfrm>
          <a:prstGeom prst="rect">
            <a:avLst/>
          </a:prstGeom>
          <a:noFill/>
          <a:ln w="0">
            <a:noFill/>
          </a:ln>
        </p:spPr>
        <p:style>
          <a:lnRef idx="0"/>
          <a:fillRef idx="0"/>
          <a:effectRef idx="0"/>
          <a:fontRef idx="minor"/>
        </p:style>
        <p:txBody>
          <a:bodyPr lIns="90000" rIns="90000" tIns="45000" bIns="45000" anchor="b">
            <a:noAutofit/>
          </a:bodyPr>
          <a:p>
            <a:pPr algn="ctr">
              <a:lnSpc>
                <a:spcPct val="100000"/>
              </a:lnSpc>
            </a:pPr>
            <a:r>
              <a:rPr b="1" lang="en-US" sz="3200" spc="-1" strike="noStrike">
                <a:solidFill>
                  <a:srgbClr val="008c4f"/>
                </a:solidFill>
                <a:latin typeface="DejaVu Sans"/>
                <a:ea typeface="DejaVu Sans"/>
              </a:rPr>
              <a:t>Emerging Technologies for the Circular Economy</a:t>
            </a:r>
            <a:endParaRPr b="0" lang="en-GB" sz="3200" spc="-1" strike="noStrike">
              <a:solidFill>
                <a:srgbClr val="000000"/>
              </a:solidFill>
              <a:latin typeface="Arial"/>
            </a:endParaRPr>
          </a:p>
        </p:txBody>
      </p:sp>
      <p:sp>
        <p:nvSpPr>
          <p:cNvPr id="729" name="CustomShape 90"/>
          <p:cNvSpPr/>
          <p:nvPr/>
        </p:nvSpPr>
        <p:spPr>
          <a:xfrm>
            <a:off x="527400" y="2852640"/>
            <a:ext cx="10357920" cy="236520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spcBef>
                <a:spcPts val="479"/>
              </a:spcBef>
              <a:tabLst>
                <a:tab algn="l" pos="0"/>
              </a:tabLst>
            </a:pPr>
            <a:r>
              <a:rPr b="1" lang="en-US" sz="2400" spc="-1" strike="noStrike">
                <a:solidFill>
                  <a:srgbClr val="000000"/>
                </a:solidFill>
                <a:latin typeface="DejaVu Sans"/>
                <a:ea typeface="DejaVu Sans"/>
              </a:rPr>
              <a:t>Lecture 3: Lifecycle Assessment (LCA)</a:t>
            </a:r>
            <a:endParaRPr b="0" lang="en-GB" sz="2400" spc="-1" strike="noStrike">
              <a:solidFill>
                <a:srgbClr val="000000"/>
              </a:solidFill>
              <a:latin typeface="Arial"/>
            </a:endParaRPr>
          </a:p>
          <a:p>
            <a:pPr algn="ctr">
              <a:lnSpc>
                <a:spcPct val="100000"/>
              </a:lnSpc>
              <a:spcBef>
                <a:spcPts val="241"/>
              </a:spcBef>
              <a:tabLst>
                <a:tab algn="l" pos="0"/>
              </a:tabLst>
            </a:pPr>
            <a:endParaRPr b="0" lang="en-GB" sz="2400" spc="-1" strike="noStrike">
              <a:solidFill>
                <a:srgbClr val="000000"/>
              </a:solidFill>
              <a:latin typeface="Arial"/>
            </a:endParaRPr>
          </a:p>
          <a:p>
            <a:pPr algn="ctr">
              <a:lnSpc>
                <a:spcPct val="100000"/>
              </a:lnSpc>
              <a:spcBef>
                <a:spcPts val="241"/>
              </a:spcBef>
              <a:tabLst>
                <a:tab algn="l" pos="0"/>
              </a:tabLst>
            </a:pPr>
            <a:endParaRPr b="0" lang="en-GB" sz="2400" spc="-1" strike="noStrike">
              <a:solidFill>
                <a:srgbClr val="000000"/>
              </a:solidFill>
              <a:latin typeface="Arial"/>
            </a:endParaRPr>
          </a:p>
          <a:p>
            <a:pPr algn="ctr">
              <a:lnSpc>
                <a:spcPct val="100000"/>
              </a:lnSpc>
              <a:spcBef>
                <a:spcPts val="320"/>
              </a:spcBef>
              <a:tabLst>
                <a:tab algn="l" pos="0"/>
              </a:tabLst>
            </a:pPr>
            <a:r>
              <a:rPr b="0" lang="en-US" sz="1600" spc="-1" strike="noStrike">
                <a:solidFill>
                  <a:srgbClr val="000000"/>
                </a:solidFill>
                <a:latin typeface="DejaVu Sans"/>
                <a:ea typeface="DejaVu Sans"/>
              </a:rPr>
              <a:t>Prof. Dr. Benjamin Leiding (Clausthal)</a:t>
            </a:r>
            <a:endParaRPr b="0" lang="en-GB" sz="1600" spc="-1" strike="noStrike">
              <a:solidFill>
                <a:srgbClr val="000000"/>
              </a:solidFill>
              <a:latin typeface="Arial"/>
            </a:endParaRPr>
          </a:p>
          <a:p>
            <a:pPr algn="ctr">
              <a:lnSpc>
                <a:spcPct val="100000"/>
              </a:lnSpc>
              <a:spcBef>
                <a:spcPts val="320"/>
              </a:spcBef>
              <a:tabLst>
                <a:tab algn="l" pos="0"/>
              </a:tabLst>
            </a:pPr>
            <a:r>
              <a:rPr b="0" lang="en-US" sz="1600" spc="-1" strike="noStrike">
                <a:solidFill>
                  <a:srgbClr val="000000"/>
                </a:solidFill>
                <a:latin typeface="DejaVu Sans"/>
                <a:ea typeface="DejaVu Sans"/>
              </a:rPr>
              <a:t>Dr. Arne Bochem (Göttingen)</a:t>
            </a:r>
            <a:endParaRPr b="0" lang="en-GB" sz="1600" spc="-1" strike="noStrike">
              <a:solidFill>
                <a:srgbClr val="000000"/>
              </a:solidFill>
              <a:latin typeface="Arial"/>
            </a:endParaRPr>
          </a:p>
          <a:p>
            <a:pPr algn="ctr">
              <a:lnSpc>
                <a:spcPct val="100000"/>
              </a:lnSpc>
              <a:spcBef>
                <a:spcPts val="320"/>
              </a:spcBef>
              <a:tabLst>
                <a:tab algn="l" pos="0"/>
              </a:tabLst>
            </a:pPr>
            <a:r>
              <a:rPr b="0" lang="en-US" sz="1600" spc="-1" strike="noStrike">
                <a:solidFill>
                  <a:srgbClr val="000000"/>
                </a:solidFill>
                <a:latin typeface="DejaVu Sans"/>
                <a:ea typeface="DejaVu Sans"/>
              </a:rPr>
              <a:t> </a:t>
            </a:r>
            <a:r>
              <a:rPr b="0" lang="en-US" sz="1600" spc="-1" strike="noStrike">
                <a:solidFill>
                  <a:srgbClr val="000000"/>
                </a:solidFill>
                <a:latin typeface="DejaVu Sans"/>
                <a:ea typeface="DejaVu Sans"/>
              </a:rPr>
              <a:t>M.Sc. Anant Sujatanagarjuna (Clausthal)</a:t>
            </a:r>
            <a:endParaRPr b="0" lang="en-GB" sz="1600" spc="-1" strike="noStrike">
              <a:solidFill>
                <a:srgbClr val="000000"/>
              </a:solidFill>
              <a:latin typeface="Arial"/>
            </a:endParaRPr>
          </a:p>
          <a:p>
            <a:pPr algn="ctr">
              <a:lnSpc>
                <a:spcPct val="100000"/>
              </a:lnSpc>
              <a:spcBef>
                <a:spcPts val="320"/>
              </a:spcBef>
              <a:tabLst>
                <a:tab algn="l" pos="0"/>
              </a:tabLst>
            </a:pPr>
            <a:r>
              <a:rPr b="0" lang="en-US" sz="1600" spc="-1" strike="noStrike">
                <a:solidFill>
                  <a:srgbClr val="000000"/>
                </a:solidFill>
                <a:latin typeface="DejaVu Sans"/>
                <a:ea typeface="DejaVu Sans"/>
              </a:rPr>
              <a:t> </a:t>
            </a:r>
            <a:r>
              <a:rPr b="0" lang="en-US" sz="1600" spc="-1" strike="noStrike">
                <a:solidFill>
                  <a:srgbClr val="000000"/>
                </a:solidFill>
                <a:latin typeface="DejaVu Sans"/>
                <a:ea typeface="DejaVu Sans"/>
              </a:rPr>
              <a:t>M.Sc. Shohreh Kia (Clausthal)</a:t>
            </a:r>
            <a:endParaRPr b="0" lang="en-GB" sz="16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30" name="CustomShape 1"/>
          <p:cNvSpPr/>
          <p:nvPr/>
        </p:nvSpPr>
        <p:spPr>
          <a:xfrm>
            <a:off x="335520" y="1268640"/>
            <a:ext cx="10742040" cy="502956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spcBef>
                <a:spcPts val="799"/>
              </a:spcBef>
              <a:tabLst>
                <a:tab algn="l" pos="0"/>
              </a:tabLst>
            </a:pPr>
            <a:r>
              <a:rPr b="1" lang="en-US" sz="4000" spc="-1" strike="noStrike">
                <a:solidFill>
                  <a:srgbClr val="000000"/>
                </a:solidFill>
                <a:latin typeface="DejaVu Sans"/>
                <a:ea typeface="DejaVu Sans"/>
              </a:rPr>
              <a:t>Questions?</a:t>
            </a:r>
            <a:endParaRPr b="0" lang="en-GB" sz="4000" spc="-1" strike="noStrike">
              <a:solidFill>
                <a:srgbClr val="000000"/>
              </a:solidFill>
              <a:latin typeface="Arial"/>
            </a:endParaRPr>
          </a:p>
        </p:txBody>
      </p:sp>
      <p:sp>
        <p:nvSpPr>
          <p:cNvPr id="731" name="CustomShape 2"/>
          <p:cNvSpPr/>
          <p:nvPr/>
        </p:nvSpPr>
        <p:spPr>
          <a:xfrm>
            <a:off x="335520" y="764640"/>
            <a:ext cx="10742040" cy="4928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0" name="CustomShape 1"/>
          <p:cNvSpPr/>
          <p:nvPr/>
        </p:nvSpPr>
        <p:spPr>
          <a:xfrm>
            <a:off x="335520" y="4406760"/>
            <a:ext cx="10742040" cy="13510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de-DE" sz="3000" spc="-1" strike="noStrike" cap="all">
                <a:solidFill>
                  <a:srgbClr val="008c4f"/>
                </a:solidFill>
                <a:latin typeface="DejaVu Sans"/>
                <a:ea typeface="DejaVu Sans"/>
              </a:rPr>
              <a:t>The Circular Economy</a:t>
            </a:r>
            <a:endParaRPr b="0" lang="en-GB" sz="3000" spc="-1" strike="noStrike">
              <a:solidFill>
                <a:srgbClr val="000000"/>
              </a:solidFill>
              <a:latin typeface="Arial"/>
            </a:endParaRPr>
          </a:p>
        </p:txBody>
      </p:sp>
      <p:sp>
        <p:nvSpPr>
          <p:cNvPr id="481" name="CustomShape 2"/>
          <p:cNvSpPr/>
          <p:nvPr/>
        </p:nvSpPr>
        <p:spPr>
          <a:xfrm>
            <a:off x="335520" y="2906640"/>
            <a:ext cx="10742040" cy="1488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2" name="CustomShape 1"/>
          <p:cNvSpPr/>
          <p:nvPr/>
        </p:nvSpPr>
        <p:spPr>
          <a:xfrm>
            <a:off x="335520" y="764640"/>
            <a:ext cx="10742040" cy="4928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Circular Economy </a:t>
            </a:r>
            <a:endParaRPr b="0" lang="en-GB" sz="2400" spc="-1" strike="noStrike">
              <a:solidFill>
                <a:srgbClr val="000000"/>
              </a:solidFill>
              <a:latin typeface="Arial"/>
            </a:endParaRPr>
          </a:p>
        </p:txBody>
      </p:sp>
      <p:sp>
        <p:nvSpPr>
          <p:cNvPr id="483" name="CustomShape 2"/>
          <p:cNvSpPr/>
          <p:nvPr/>
        </p:nvSpPr>
        <p:spPr>
          <a:xfrm>
            <a:off x="263520" y="6411600"/>
            <a:ext cx="646956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de-DE" sz="900" spc="-1" strike="noStrike">
                <a:solidFill>
                  <a:srgbClr val="a6a6a6"/>
                </a:solidFill>
                <a:latin typeface="Roboto"/>
                <a:ea typeface="Roboto"/>
              </a:rPr>
              <a:t>Image adapted from https://www.ellenmacarthurfoundation.org/circular-economy/concept/infographic</a:t>
            </a:r>
            <a:endParaRPr b="0" lang="en-GB" sz="900" spc="-1" strike="noStrike">
              <a:solidFill>
                <a:srgbClr val="000000"/>
              </a:solidFill>
              <a:latin typeface="Arial"/>
            </a:endParaRPr>
          </a:p>
        </p:txBody>
      </p:sp>
      <p:pic>
        <p:nvPicPr>
          <p:cNvPr id="484" name="" descr=""/>
          <p:cNvPicPr/>
          <p:nvPr/>
        </p:nvPicPr>
        <p:blipFill>
          <a:blip r:embed="rId1"/>
          <a:stretch/>
        </p:blipFill>
        <p:spPr>
          <a:xfrm>
            <a:off x="381240" y="1143000"/>
            <a:ext cx="11043000" cy="5127480"/>
          </a:xfrm>
          <a:prstGeom prst="rect">
            <a:avLst/>
          </a:prstGeom>
          <a:ln w="0">
            <a:noFill/>
          </a:ln>
        </p:spPr>
      </p:pic>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5" name="CustomShape 1"/>
          <p:cNvSpPr/>
          <p:nvPr/>
        </p:nvSpPr>
        <p:spPr>
          <a:xfrm>
            <a:off x="335520" y="764640"/>
            <a:ext cx="10742040" cy="4928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Circular Economy </a:t>
            </a:r>
            <a:endParaRPr b="0" lang="en-GB" sz="2400" spc="-1" strike="noStrike">
              <a:solidFill>
                <a:srgbClr val="000000"/>
              </a:solidFill>
              <a:latin typeface="Arial"/>
            </a:endParaRPr>
          </a:p>
        </p:txBody>
      </p:sp>
      <p:sp>
        <p:nvSpPr>
          <p:cNvPr id="486" name="CustomShape 2"/>
          <p:cNvSpPr/>
          <p:nvPr/>
        </p:nvSpPr>
        <p:spPr>
          <a:xfrm>
            <a:off x="263520" y="6411600"/>
            <a:ext cx="10432080" cy="38232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de-DE" sz="900" spc="-1" strike="noStrike">
                <a:solidFill>
                  <a:srgbClr val="a6a6a6"/>
                </a:solidFill>
                <a:latin typeface="Roboto"/>
                <a:ea typeface="Roboto"/>
              </a:rPr>
              <a:t>Center for Digital Technologies (DIGIT) (2022) –  https://www.digit-research.de/fileadmin/DIGIT/Presse_und_News/Downloads/Grafikpaket_Reallabor_DCE_Kreislaufmodell_V2_ccby.zip – </a:t>
            </a:r>
            <a:r>
              <a:rPr b="0" lang="de-DE" sz="900" spc="-1" strike="noStrike" u="sng">
                <a:solidFill>
                  <a:srgbClr val="0000ff"/>
                </a:solidFill>
                <a:uFillTx/>
                <a:latin typeface="Roboto"/>
                <a:ea typeface="Roboto"/>
                <a:hlinkClick r:id="rId1"/>
              </a:rPr>
              <a:t>CC BY 4.0.</a:t>
            </a:r>
            <a:endParaRPr b="0" lang="en-GB" sz="900" spc="-1" strike="noStrike">
              <a:solidFill>
                <a:srgbClr val="000000"/>
              </a:solidFill>
              <a:latin typeface="Arial"/>
            </a:endParaRPr>
          </a:p>
        </p:txBody>
      </p:sp>
      <p:pic>
        <p:nvPicPr>
          <p:cNvPr id="487" name="" descr=""/>
          <p:cNvPicPr/>
          <p:nvPr/>
        </p:nvPicPr>
        <p:blipFill>
          <a:blip r:embed="rId2"/>
          <a:stretch/>
        </p:blipFill>
        <p:spPr>
          <a:xfrm>
            <a:off x="2772000" y="670680"/>
            <a:ext cx="6615000" cy="6624000"/>
          </a:xfrm>
          <a:prstGeom prst="rect">
            <a:avLst/>
          </a:prstGeom>
          <a:ln w="0">
            <a:noFill/>
          </a:ln>
        </p:spPr>
      </p:pic>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660</TotalTime>
  <Application>LibreOffice/7.5.2.2$Linux_X86_64 LibreOffice_project/50$Build-2</Application>
  <AppVersion>15.0000</AppVersion>
  <Words>4011</Words>
  <Paragraphs>341</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2013-05-21T09:22:36Z</dcterms:created>
  <dc:creator>Hooby</dc:creator>
  <dc:description/>
  <dc:language>en-US</dc:language>
  <cp:lastModifiedBy>Benjamin Leiding</cp:lastModifiedBy>
  <cp:lastPrinted>2019-04-04T14:01:13Z</cp:lastPrinted>
  <dcterms:modified xsi:type="dcterms:W3CDTF">2023-04-24T14:16:42Z</dcterms:modified>
  <cp:revision>3483</cp:revision>
  <dc:subject/>
  <dc:title>PowerPoint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HiddenSlides">
    <vt:i4>0</vt:i4>
  </property>
  <property fmtid="{D5CDD505-2E9C-101B-9397-08002B2CF9AE}" pid="3" name="HyperlinksChanged">
    <vt:bool>0</vt:bool>
  </property>
  <property fmtid="{D5CDD505-2E9C-101B-9397-08002B2CF9AE}" pid="4" name="LinksUpToDate">
    <vt:bool>0</vt:bool>
  </property>
  <property fmtid="{D5CDD505-2E9C-101B-9397-08002B2CF9AE}" pid="5" name="MMClips">
    <vt:i4>0</vt:i4>
  </property>
  <property fmtid="{D5CDD505-2E9C-101B-9397-08002B2CF9AE}" pid="6" name="Notes">
    <vt:i4>2</vt:i4>
  </property>
  <property fmtid="{D5CDD505-2E9C-101B-9397-08002B2CF9AE}" pid="7" name="PresentationFormat">
    <vt:lpwstr>Breitbild</vt:lpwstr>
  </property>
  <property fmtid="{D5CDD505-2E9C-101B-9397-08002B2CF9AE}" pid="8" name="ScaleCrop">
    <vt:bool>0</vt:bool>
  </property>
  <property fmtid="{D5CDD505-2E9C-101B-9397-08002B2CF9AE}" pid="9" name="ShareDoc">
    <vt:bool>0</vt:bool>
  </property>
  <property fmtid="{D5CDD505-2E9C-101B-9397-08002B2CF9AE}" pid="10" name="Slides">
    <vt:i4>68</vt:i4>
  </property>
</Properties>
</file>